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78" r:id="rId3"/>
    <p:sldId id="303" r:id="rId4"/>
    <p:sldId id="305" r:id="rId5"/>
    <p:sldId id="304" r:id="rId6"/>
    <p:sldId id="290" r:id="rId7"/>
    <p:sldId id="280" r:id="rId8"/>
    <p:sldId id="279" r:id="rId9"/>
    <p:sldId id="281" r:id="rId10"/>
    <p:sldId id="283" r:id="rId11"/>
    <p:sldId id="284" r:id="rId12"/>
    <p:sldId id="282" r:id="rId13"/>
    <p:sldId id="286" r:id="rId14"/>
    <p:sldId id="287" r:id="rId15"/>
    <p:sldId id="288" r:id="rId16"/>
    <p:sldId id="285" r:id="rId17"/>
    <p:sldId id="289" r:id="rId18"/>
    <p:sldId id="291" r:id="rId19"/>
    <p:sldId id="262" r:id="rId20"/>
    <p:sldId id="263" r:id="rId21"/>
    <p:sldId id="273" r:id="rId22"/>
    <p:sldId id="274" r:id="rId23"/>
    <p:sldId id="276" r:id="rId24"/>
    <p:sldId id="275" r:id="rId25"/>
    <p:sldId id="265" r:id="rId26"/>
    <p:sldId id="266" r:id="rId27"/>
    <p:sldId id="268" r:id="rId28"/>
    <p:sldId id="269" r:id="rId29"/>
    <p:sldId id="270" r:id="rId30"/>
    <p:sldId id="271" r:id="rId31"/>
    <p:sldId id="264" r:id="rId32"/>
    <p:sldId id="277" r:id="rId33"/>
    <p:sldId id="292" r:id="rId34"/>
    <p:sldId id="293" r:id="rId35"/>
    <p:sldId id="294" r:id="rId36"/>
    <p:sldId id="296" r:id="rId37"/>
    <p:sldId id="297" r:id="rId38"/>
    <p:sldId id="298" r:id="rId39"/>
    <p:sldId id="306" r:id="rId40"/>
    <p:sldId id="300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эмоционального состояния ребенка в школе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0.67000000000000093</c:v>
                </c:pt>
                <c:pt idx="1">
                  <c:v>0.33000000000000046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6E-4437-96F5-25501EE407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Критерии оценки учебной мотивации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Высокая</c:v>
                </c:pt>
                <c:pt idx="1">
                  <c:v>Средняя</c:v>
                </c:pt>
                <c:pt idx="2">
                  <c:v>Низкая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0.48000000000000032</c:v>
                </c:pt>
                <c:pt idx="1">
                  <c:v>0.41000000000000031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35-46C5-B3A6-A69E6CF8D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392672933867509E-2"/>
          <c:y val="0.29731709396630351"/>
          <c:w val="0.72179674831017648"/>
          <c:h val="0.603883806192076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Критерии оценки учебной тревожности ребенка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Высокая</c:v>
                </c:pt>
                <c:pt idx="1">
                  <c:v>Средняя </c:v>
                </c:pt>
                <c:pt idx="2">
                  <c:v>Низкая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7.0000000000000021E-2</c:v>
                </c:pt>
                <c:pt idx="1">
                  <c:v>0.30000000000000032</c:v>
                </c:pt>
                <c:pt idx="2">
                  <c:v>0.63000000000000078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EA-4161-B7F3-CF5973FAF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Доброжелательное и доверительное отношение к учителю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0.67000000000000093</c:v>
                </c:pt>
                <c:pt idx="1">
                  <c:v>0.22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DE-43DF-B3CB-B7A917FC2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457130358705183E-2"/>
          <c:y val="0.22138513935758031"/>
          <c:w val="0.51417833187518225"/>
          <c:h val="0.680146544181977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 к одноклассникам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Доброжелательное и доверительное</c:v>
                </c:pt>
                <c:pt idx="1">
                  <c:v>Равнодушное отношение</c:v>
                </c:pt>
                <c:pt idx="2">
                  <c:v>Страх перед одноклассниками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0.85000000000000064</c:v>
                </c:pt>
                <c:pt idx="1">
                  <c:v>0.11</c:v>
                </c:pt>
                <c:pt idx="2">
                  <c:v>4.0000000000000022E-2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3A-4CBC-BA92-0716BCBE85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457130358705183E-2"/>
          <c:y val="0.22138513935758031"/>
          <c:w val="0.51417833187518225"/>
          <c:h val="0.680146544181977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 к одноклассникам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Доброжелательное и доверительное</c:v>
                </c:pt>
                <c:pt idx="1">
                  <c:v>Равнодушное отношение</c:v>
                </c:pt>
                <c:pt idx="2">
                  <c:v>Проблемы общения в семье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0.92</c:v>
                </c:pt>
                <c:pt idx="1">
                  <c:v>4.0000000000000022E-2</c:v>
                </c:pt>
                <c:pt idx="2">
                  <c:v>4.0000000000000022E-2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7B-44F7-B67E-0ACAE92A51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3894579089321075"/>
          <c:y val="0"/>
        </c:manualLayout>
      </c:layout>
      <c:overlay val="0"/>
      <c:txPr>
        <a:bodyPr/>
        <a:lstStyle/>
        <a:p>
          <a:pPr>
            <a:defRPr>
              <a:latin typeface="+mj-lt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самооценки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0.52</c:v>
                </c:pt>
                <c:pt idx="1">
                  <c:v>0.44</c:v>
                </c:pt>
                <c:pt idx="2">
                  <c:v>4.0000000000000022E-2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83-4394-AB37-C812BFB56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0" dirty="0"/>
              <a:t>Психологический климат в классе</a:t>
            </a:r>
          </a:p>
        </c:rich>
      </c:tx>
      <c:layout/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Высокий</c:v>
                </c:pt>
                <c:pt idx="1">
                  <c:v>Безразличен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0.84000000000000041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36-4705-AEFB-666EE14CB5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Уровень групповой сплоченности</a:t>
            </a:r>
          </a:p>
        </c:rich>
      </c:tx>
      <c:layout/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5287170929148134"/>
          <c:w val="0.72241469816272952"/>
          <c:h val="0.740345645777484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Выше среднего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0.42000000000000021</c:v>
                </c:pt>
                <c:pt idx="1">
                  <c:v>0.58000000000000007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6D-4440-8A64-90B8ACC39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school2220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30" t="4395" r="1393" b="14291"/>
          <a:stretch>
            <a:fillRect/>
          </a:stretch>
        </p:blipFill>
        <p:spPr bwMode="auto">
          <a:xfrm>
            <a:off x="2843213" y="4194175"/>
            <a:ext cx="41052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24"/>
          <p:cNvGrpSpPr>
            <a:grpSpLocks/>
          </p:cNvGrpSpPr>
          <p:nvPr/>
        </p:nvGrpSpPr>
        <p:grpSpPr bwMode="auto">
          <a:xfrm>
            <a:off x="0" y="0"/>
            <a:ext cx="6502400" cy="6502400"/>
            <a:chOff x="0" y="0"/>
            <a:chExt cx="6502102" cy="6502102"/>
          </a:xfrm>
        </p:grpSpPr>
        <p:grpSp>
          <p:nvGrpSpPr>
            <p:cNvPr id="4" name="Группа 20"/>
            <p:cNvGrpSpPr>
              <a:grpSpLocks/>
            </p:cNvGrpSpPr>
            <p:nvPr/>
          </p:nvGrpSpPr>
          <p:grpSpPr bwMode="auto">
            <a:xfrm>
              <a:off x="0" y="0"/>
              <a:ext cx="6502102" cy="476250"/>
              <a:chOff x="611560" y="0"/>
              <a:chExt cx="6502102" cy="476250"/>
            </a:xfrm>
          </p:grpSpPr>
          <p:pic>
            <p:nvPicPr>
              <p:cNvPr id="8" name="Рисунок 12" descr="62864114_692872ophsrirm7c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11560" y="0"/>
                <a:ext cx="3333750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Рисунок 13" descr="62864114_692872ophsrirm7c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3779912" y="0"/>
                <a:ext cx="3333750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Группа 21"/>
            <p:cNvGrpSpPr>
              <a:grpSpLocks/>
            </p:cNvGrpSpPr>
            <p:nvPr/>
          </p:nvGrpSpPr>
          <p:grpSpPr bwMode="auto">
            <a:xfrm rot="-5400000">
              <a:off x="-3012926" y="3012926"/>
              <a:ext cx="6502102" cy="476250"/>
              <a:chOff x="611560" y="0"/>
              <a:chExt cx="6502102" cy="476250"/>
            </a:xfrm>
          </p:grpSpPr>
          <p:pic>
            <p:nvPicPr>
              <p:cNvPr id="6" name="Рисунок 10" descr="62864114_692872ophsrirm7c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11560" y="0"/>
                <a:ext cx="3333750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Рисунок 11" descr="62864114_692872ophsrirm7c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3779912" y="0"/>
                <a:ext cx="3333750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0" name="Группа 25"/>
          <p:cNvGrpSpPr>
            <a:grpSpLocks/>
          </p:cNvGrpSpPr>
          <p:nvPr/>
        </p:nvGrpSpPr>
        <p:grpSpPr bwMode="auto">
          <a:xfrm rot="10800000">
            <a:off x="2641600" y="355600"/>
            <a:ext cx="6502400" cy="6502400"/>
            <a:chOff x="0" y="0"/>
            <a:chExt cx="6502102" cy="6502102"/>
          </a:xfrm>
        </p:grpSpPr>
        <p:grpSp>
          <p:nvGrpSpPr>
            <p:cNvPr id="11" name="Группа 20"/>
            <p:cNvGrpSpPr>
              <a:grpSpLocks/>
            </p:cNvGrpSpPr>
            <p:nvPr/>
          </p:nvGrpSpPr>
          <p:grpSpPr bwMode="auto">
            <a:xfrm>
              <a:off x="0" y="0"/>
              <a:ext cx="6502102" cy="476250"/>
              <a:chOff x="611560" y="0"/>
              <a:chExt cx="6502102" cy="476250"/>
            </a:xfrm>
          </p:grpSpPr>
          <p:pic>
            <p:nvPicPr>
              <p:cNvPr id="15" name="Рисунок 19" descr="62864114_692872ophsrirm7c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11560" y="0"/>
                <a:ext cx="3333750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Рисунок 20" descr="62864114_692872ophsrirm7c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3779912" y="0"/>
                <a:ext cx="3333750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2" name="Группа 21"/>
            <p:cNvGrpSpPr>
              <a:grpSpLocks/>
            </p:cNvGrpSpPr>
            <p:nvPr/>
          </p:nvGrpSpPr>
          <p:grpSpPr bwMode="auto">
            <a:xfrm rot="-5400000">
              <a:off x="-3012926" y="3012926"/>
              <a:ext cx="6502102" cy="476250"/>
              <a:chOff x="611560" y="0"/>
              <a:chExt cx="6502102" cy="476250"/>
            </a:xfrm>
          </p:grpSpPr>
          <p:pic>
            <p:nvPicPr>
              <p:cNvPr id="13" name="Рисунок 17" descr="62864114_692872ophsrirm7c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11560" y="0"/>
                <a:ext cx="3333750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Рисунок 18" descr="62864114_692872ophsrirm7c.gif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3779912" y="0"/>
                <a:ext cx="3333750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7" name="Рисунок 21" descr="school21066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325" y="4303713"/>
            <a:ext cx="30448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Группа 45"/>
          <p:cNvGrpSpPr>
            <a:grpSpLocks/>
          </p:cNvGrpSpPr>
          <p:nvPr/>
        </p:nvGrpSpPr>
        <p:grpSpPr bwMode="auto">
          <a:xfrm>
            <a:off x="-65088" y="4198938"/>
            <a:ext cx="3773488" cy="2724150"/>
            <a:chOff x="-64395" y="4198795"/>
            <a:chExt cx="3772299" cy="2723600"/>
          </a:xfrm>
        </p:grpSpPr>
        <p:sp>
          <p:nvSpPr>
            <p:cNvPr id="19" name="Полилиния 18"/>
            <p:cNvSpPr/>
            <p:nvPr/>
          </p:nvSpPr>
          <p:spPr>
            <a:xfrm>
              <a:off x="2484328" y="5084441"/>
              <a:ext cx="863328" cy="793590"/>
            </a:xfrm>
            <a:custGeom>
              <a:avLst/>
              <a:gdLst>
                <a:gd name="connsiteX0" fmla="*/ 0 w 864096"/>
                <a:gd name="connsiteY0" fmla="*/ 0 h 792088"/>
                <a:gd name="connsiteX1" fmla="*/ 864096 w 864096"/>
                <a:gd name="connsiteY1" fmla="*/ 0 h 792088"/>
                <a:gd name="connsiteX2" fmla="*/ 864096 w 864096"/>
                <a:gd name="connsiteY2" fmla="*/ 792088 h 792088"/>
                <a:gd name="connsiteX3" fmla="*/ 0 w 864096"/>
                <a:gd name="connsiteY3" fmla="*/ 792088 h 792088"/>
                <a:gd name="connsiteX4" fmla="*/ 0 w 864096"/>
                <a:gd name="connsiteY4" fmla="*/ 0 h 792088"/>
                <a:gd name="connsiteX0" fmla="*/ 66469 w 930565"/>
                <a:gd name="connsiteY0" fmla="*/ 0 h 792088"/>
                <a:gd name="connsiteX1" fmla="*/ 930565 w 930565"/>
                <a:gd name="connsiteY1" fmla="*/ 0 h 792088"/>
                <a:gd name="connsiteX2" fmla="*/ 930565 w 930565"/>
                <a:gd name="connsiteY2" fmla="*/ 792088 h 792088"/>
                <a:gd name="connsiteX3" fmla="*/ 0 w 930565"/>
                <a:gd name="connsiteY3" fmla="*/ 792088 h 792088"/>
                <a:gd name="connsiteX4" fmla="*/ 66469 w 930565"/>
                <a:gd name="connsiteY4" fmla="*/ 0 h 792088"/>
                <a:gd name="connsiteX0" fmla="*/ 199407 w 930565"/>
                <a:gd name="connsiteY0" fmla="*/ 72008 h 792088"/>
                <a:gd name="connsiteX1" fmla="*/ 930565 w 930565"/>
                <a:gd name="connsiteY1" fmla="*/ 0 h 792088"/>
                <a:gd name="connsiteX2" fmla="*/ 930565 w 930565"/>
                <a:gd name="connsiteY2" fmla="*/ 792088 h 792088"/>
                <a:gd name="connsiteX3" fmla="*/ 0 w 930565"/>
                <a:gd name="connsiteY3" fmla="*/ 792088 h 792088"/>
                <a:gd name="connsiteX4" fmla="*/ 199407 w 930565"/>
                <a:gd name="connsiteY4" fmla="*/ 72008 h 792088"/>
                <a:gd name="connsiteX0" fmla="*/ 132938 w 930565"/>
                <a:gd name="connsiteY0" fmla="*/ 0 h 792088"/>
                <a:gd name="connsiteX1" fmla="*/ 930565 w 930565"/>
                <a:gd name="connsiteY1" fmla="*/ 0 h 792088"/>
                <a:gd name="connsiteX2" fmla="*/ 930565 w 930565"/>
                <a:gd name="connsiteY2" fmla="*/ 792088 h 792088"/>
                <a:gd name="connsiteX3" fmla="*/ 0 w 930565"/>
                <a:gd name="connsiteY3" fmla="*/ 792088 h 792088"/>
                <a:gd name="connsiteX4" fmla="*/ 132938 w 930565"/>
                <a:gd name="connsiteY4" fmla="*/ 0 h 792088"/>
                <a:gd name="connsiteX0" fmla="*/ 132938 w 930565"/>
                <a:gd name="connsiteY0" fmla="*/ 0 h 792088"/>
                <a:gd name="connsiteX1" fmla="*/ 930565 w 930565"/>
                <a:gd name="connsiteY1" fmla="*/ 0 h 792088"/>
                <a:gd name="connsiteX2" fmla="*/ 731158 w 930565"/>
                <a:gd name="connsiteY2" fmla="*/ 792088 h 792088"/>
                <a:gd name="connsiteX3" fmla="*/ 0 w 930565"/>
                <a:gd name="connsiteY3" fmla="*/ 792088 h 792088"/>
                <a:gd name="connsiteX4" fmla="*/ 132938 w 930565"/>
                <a:gd name="connsiteY4" fmla="*/ 0 h 792088"/>
                <a:gd name="connsiteX0" fmla="*/ 132938 w 930565"/>
                <a:gd name="connsiteY0" fmla="*/ 0 h 792088"/>
                <a:gd name="connsiteX1" fmla="*/ 930565 w 930565"/>
                <a:gd name="connsiteY1" fmla="*/ 0 h 792088"/>
                <a:gd name="connsiteX2" fmla="*/ 731158 w 930565"/>
                <a:gd name="connsiteY2" fmla="*/ 792088 h 792088"/>
                <a:gd name="connsiteX3" fmla="*/ 0 w 930565"/>
                <a:gd name="connsiteY3" fmla="*/ 792088 h 792088"/>
                <a:gd name="connsiteX4" fmla="*/ 132938 w 930565"/>
                <a:gd name="connsiteY4" fmla="*/ 0 h 792088"/>
                <a:gd name="connsiteX0" fmla="*/ 132938 w 797627"/>
                <a:gd name="connsiteY0" fmla="*/ 0 h 792088"/>
                <a:gd name="connsiteX1" fmla="*/ 797627 w 797627"/>
                <a:gd name="connsiteY1" fmla="*/ 72008 h 792088"/>
                <a:gd name="connsiteX2" fmla="*/ 731158 w 797627"/>
                <a:gd name="connsiteY2" fmla="*/ 792088 h 792088"/>
                <a:gd name="connsiteX3" fmla="*/ 0 w 797627"/>
                <a:gd name="connsiteY3" fmla="*/ 792088 h 792088"/>
                <a:gd name="connsiteX4" fmla="*/ 132938 w 797627"/>
                <a:gd name="connsiteY4" fmla="*/ 0 h 79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7627" h="792088">
                  <a:moveTo>
                    <a:pt x="132938" y="0"/>
                  </a:moveTo>
                  <a:lnTo>
                    <a:pt x="797627" y="72008"/>
                  </a:lnTo>
                  <a:lnTo>
                    <a:pt x="731158" y="792088"/>
                  </a:lnTo>
                  <a:lnTo>
                    <a:pt x="0" y="792088"/>
                  </a:lnTo>
                  <a:lnTo>
                    <a:pt x="1329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0" name="Рисунок 24" descr="school21067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64395" y="4198795"/>
              <a:ext cx="3772299" cy="272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Рисунок 25" descr="school0113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30639">
            <a:off x="7437438" y="-66675"/>
            <a:ext cx="1844675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821D6-57CD-43A9-84F0-81F3DD93417F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2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88125" y="61658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4736F-1B66-49D6-B592-117D19C51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0"/>
          <p:cNvGrpSpPr>
            <a:grpSpLocks/>
          </p:cNvGrpSpPr>
          <p:nvPr/>
        </p:nvGrpSpPr>
        <p:grpSpPr bwMode="auto">
          <a:xfrm>
            <a:off x="0" y="-171450"/>
            <a:ext cx="7921625" cy="7029450"/>
            <a:chOff x="0" y="-171400"/>
            <a:chExt cx="7920880" cy="7029400"/>
          </a:xfrm>
        </p:grpSpPr>
        <p:pic>
          <p:nvPicPr>
            <p:cNvPr id="5" name="Рисунок 7" descr="63000437_49950309_95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-171400"/>
              <a:ext cx="792088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8" descr="63000437_49950309_95.gif"/>
            <p:cNvPicPr>
              <a:picLocks noChangeAspect="1"/>
            </p:cNvPicPr>
            <p:nvPr/>
          </p:nvPicPr>
          <p:blipFill>
            <a:blip r:embed="rId2" cstate="print"/>
            <a:srcRect l="13419"/>
            <a:stretch>
              <a:fillRect/>
            </a:stretch>
          </p:blipFill>
          <p:spPr bwMode="auto">
            <a:xfrm rot="5400000">
              <a:off x="-3032956" y="3032956"/>
              <a:ext cx="685800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Группа 11"/>
          <p:cNvGrpSpPr>
            <a:grpSpLocks/>
          </p:cNvGrpSpPr>
          <p:nvPr/>
        </p:nvGrpSpPr>
        <p:grpSpPr bwMode="auto">
          <a:xfrm flipH="1" flipV="1">
            <a:off x="1354138" y="0"/>
            <a:ext cx="7921625" cy="7029450"/>
            <a:chOff x="0" y="-171400"/>
            <a:chExt cx="7920880" cy="7029400"/>
          </a:xfrm>
        </p:grpSpPr>
        <p:pic>
          <p:nvPicPr>
            <p:cNvPr id="8" name="Рисунок 10" descr="63000437_49950309_95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-171400"/>
              <a:ext cx="792088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Рисунок 11" descr="63000437_49950309_95.gif"/>
            <p:cNvPicPr>
              <a:picLocks noChangeAspect="1"/>
            </p:cNvPicPr>
            <p:nvPr/>
          </p:nvPicPr>
          <p:blipFill>
            <a:blip r:embed="rId2" cstate="print"/>
            <a:srcRect l="13419"/>
            <a:stretch>
              <a:fillRect/>
            </a:stretch>
          </p:blipFill>
          <p:spPr bwMode="auto">
            <a:xfrm rot="5400000">
              <a:off x="-3032956" y="3032956"/>
              <a:ext cx="6858000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Рисунок 12" descr="school2101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01613" y="4494213"/>
            <a:ext cx="2813051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3" descr="school0117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5373688"/>
            <a:ext cx="1865313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D14B-DC0B-4153-897E-1AAAE8A0FB8E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EF61F-0B83-43EE-AB81-BAB041771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school221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5600" y="2781300"/>
            <a:ext cx="4078288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20"/>
          <p:cNvGrpSpPr>
            <a:grpSpLocks/>
          </p:cNvGrpSpPr>
          <p:nvPr/>
        </p:nvGrpSpPr>
        <p:grpSpPr bwMode="auto">
          <a:xfrm>
            <a:off x="8601075" y="0"/>
            <a:ext cx="608013" cy="6767513"/>
            <a:chOff x="-38637" y="38637"/>
            <a:chExt cx="607377" cy="6767847"/>
          </a:xfrm>
        </p:grpSpPr>
        <p:pic>
          <p:nvPicPr>
            <p:cNvPr id="4" name="Рисунок 8" descr="63353908_100gif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1469580" y="1469580"/>
              <a:ext cx="3456384" cy="594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9" descr="63353908_100gif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1456701" y="4781043"/>
              <a:ext cx="3456384" cy="594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Группа 19"/>
          <p:cNvGrpSpPr>
            <a:grpSpLocks/>
          </p:cNvGrpSpPr>
          <p:nvPr/>
        </p:nvGrpSpPr>
        <p:grpSpPr bwMode="auto">
          <a:xfrm>
            <a:off x="-38100" y="38100"/>
            <a:ext cx="606425" cy="6769100"/>
            <a:chOff x="-38637" y="38637"/>
            <a:chExt cx="607377" cy="6767847"/>
          </a:xfrm>
        </p:grpSpPr>
        <p:pic>
          <p:nvPicPr>
            <p:cNvPr id="7" name="Рисунок 11" descr="63353908_100gif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1469580" y="1469580"/>
              <a:ext cx="3456384" cy="594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2" descr="63353908_100gif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1456701" y="4781043"/>
              <a:ext cx="3456384" cy="594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2"/>
          <p:cNvGrpSpPr>
            <a:grpSpLocks/>
          </p:cNvGrpSpPr>
          <p:nvPr/>
        </p:nvGrpSpPr>
        <p:grpSpPr bwMode="auto">
          <a:xfrm>
            <a:off x="0" y="-50800"/>
            <a:ext cx="9204325" cy="490538"/>
            <a:chOff x="0" y="0"/>
            <a:chExt cx="9204524" cy="490794"/>
          </a:xfrm>
        </p:grpSpPr>
        <p:pic>
          <p:nvPicPr>
            <p:cNvPr id="10" name="Рисунок 14" descr="63353981_115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"/>
              <a:ext cx="2694233" cy="476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5" descr="63353981_115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27784" y="0"/>
              <a:ext cx="2694233" cy="476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16" descr="63353981_115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92080" y="0"/>
              <a:ext cx="2694233" cy="476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Рисунок 17" descr="63353981_115.gif"/>
            <p:cNvPicPr>
              <a:picLocks noChangeAspect="1"/>
            </p:cNvPicPr>
            <p:nvPr/>
          </p:nvPicPr>
          <p:blipFill>
            <a:blip r:embed="rId4" cstate="print"/>
            <a:srcRect r="53804"/>
            <a:stretch>
              <a:fillRect/>
            </a:stretch>
          </p:blipFill>
          <p:spPr bwMode="auto">
            <a:xfrm>
              <a:off x="7923005" y="0"/>
              <a:ext cx="1281519" cy="490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-60325" y="6405563"/>
            <a:ext cx="9204325" cy="490537"/>
            <a:chOff x="0" y="0"/>
            <a:chExt cx="9204524" cy="490794"/>
          </a:xfrm>
        </p:grpSpPr>
        <p:pic>
          <p:nvPicPr>
            <p:cNvPr id="15" name="Рисунок 19" descr="63353981_115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"/>
              <a:ext cx="2694233" cy="476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Рисунок 20" descr="63353981_115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27784" y="0"/>
              <a:ext cx="2694233" cy="476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Рисунок 21" descr="63353981_115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92080" y="0"/>
              <a:ext cx="2694233" cy="476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Рисунок 22" descr="63353981_115.gif"/>
            <p:cNvPicPr>
              <a:picLocks noChangeAspect="1"/>
            </p:cNvPicPr>
            <p:nvPr/>
          </p:nvPicPr>
          <p:blipFill>
            <a:blip r:embed="rId4" cstate="print"/>
            <a:srcRect r="53804"/>
            <a:stretch>
              <a:fillRect/>
            </a:stretch>
          </p:blipFill>
          <p:spPr bwMode="auto">
            <a:xfrm>
              <a:off x="7923005" y="0"/>
              <a:ext cx="1281519" cy="490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" name="Рисунок 23" descr="school2100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7513" y="4076700"/>
            <a:ext cx="3646487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0417D-7168-4806-A17A-BAD5934E3CDE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21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DD533-D7AF-4272-B385-7B2F32BEC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  <a:alpha val="56000"/>
              </a:schemeClr>
            </a:gs>
            <a:gs pos="87000">
              <a:schemeClr val="bg1">
                <a:lumMod val="20000"/>
                <a:lumOff val="80000"/>
                <a:alpha val="70000"/>
              </a:schemeClr>
            </a:gs>
            <a:gs pos="100000">
              <a:schemeClr val="tx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001531-61A7-41A4-8455-2D55CECB341D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A33356-F282-48AC-997F-9E2463CDA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836712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sz="32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Психолого-педагогическое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сопровождение адаптационного периода в 1,5,10 классах 2022 г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27809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50850" algn="r" eaLnBrk="0" hangingPunct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Выполнила:</a:t>
            </a:r>
            <a:endParaRPr lang="ru-RU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algn="r" eaLnBrk="0" hangingPunct="0"/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едагог-психолог </a:t>
            </a:r>
          </a:p>
          <a:p>
            <a:pPr lvl="0" indent="450850" algn="r" eaLnBrk="0" hangingPunct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СШ №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г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Павлово</a:t>
            </a:r>
          </a:p>
          <a:p>
            <a:pPr lvl="0" indent="450850" algn="r" eaLnBrk="0" hangingPunct="0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Коблова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Наталья Геннадьевна</a:t>
            </a:r>
            <a:endParaRPr lang="ru-RU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hangingPunct="0"/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lvl="0"/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2</a:t>
            </a:r>
            <a:r>
              <a:rPr lang="ru-RU" sz="2800" b="1" dirty="0" smtClean="0">
                <a:latin typeface="+mn-lt"/>
              </a:rPr>
              <a:t>. Критерии </a:t>
            </a:r>
            <a:r>
              <a:rPr lang="ru-RU" sz="2800" b="1" dirty="0" smtClean="0">
                <a:latin typeface="+mn-lt"/>
              </a:rPr>
              <a:t>оценки учебной мотивации ребенка 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 </a:t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7" y="1340768"/>
          <a:ext cx="6624737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55776" y="4797152"/>
            <a:ext cx="61206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По результатам диагностики «Учебная мотивация» выявлена на высоком и среднем уровне (89%), отмечен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небольшой 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процент учащихся с низким уровнем мотивации (11%).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+mn-lt"/>
              </a:rPr>
              <a:t>3.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Критерии оценки учебной тревожности ребенка 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00521"/>
              </p:ext>
            </p:extLst>
          </p:nvPr>
        </p:nvGraphicFramePr>
        <p:xfrm>
          <a:off x="971600" y="1340768"/>
          <a:ext cx="5184192" cy="256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83768" y="3936695"/>
            <a:ext cx="63367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По результатам диагностики в основном «Учебная тревожность ребенка» низкая (74%) и средняя (26%), что свидетельствует о положительном прохождении адаптационного периода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учащимися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Обучающихся,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находящихся в «ситуации стресса» (группа риска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),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не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выявлено.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+mn-lt"/>
              </a:rPr>
            </a:b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404664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latin typeface="+mn-lt"/>
              </a:rPr>
              <a:t>4</a:t>
            </a:r>
            <a:r>
              <a:rPr lang="ru-RU" sz="2400" b="1" dirty="0" smtClean="0">
                <a:latin typeface="+mn-lt"/>
              </a:rPr>
              <a:t>. Доброжелательное </a:t>
            </a:r>
            <a:r>
              <a:rPr lang="ru-RU" sz="2400" b="1" dirty="0" smtClean="0">
                <a:latin typeface="+mn-lt"/>
              </a:rPr>
              <a:t>и доверительное отношение к учителю (боязнь учителя)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89195"/>
              </p:ext>
            </p:extLst>
          </p:nvPr>
        </p:nvGraphicFramePr>
        <p:xfrm>
          <a:off x="1547664" y="1412875"/>
          <a:ext cx="5832648" cy="266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15816" y="4437112"/>
            <a:ext cx="56166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По результатам диагностики отмечается доброжелательное и доверительное отношение к учителю, но отмечается (11%) страх перед учителем.</a:t>
            </a:r>
            <a:br>
              <a:rPr lang="ru-RU" sz="1600" dirty="0" smtClean="0">
                <a:solidFill>
                  <a:srgbClr val="002060"/>
                </a:solidFill>
                <a:latin typeface="+mn-lt"/>
              </a:rPr>
            </a:b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+mn-lt"/>
              </a:rPr>
              <a:t>5</a:t>
            </a:r>
            <a:r>
              <a:rPr lang="ru-RU" sz="2800" b="1" dirty="0" smtClean="0">
                <a:latin typeface="+mn-lt"/>
              </a:rPr>
              <a:t>. Отношение </a:t>
            </a:r>
            <a:r>
              <a:rPr lang="ru-RU" sz="2800" b="1" dirty="0" smtClean="0">
                <a:latin typeface="+mn-lt"/>
              </a:rPr>
              <a:t>к </a:t>
            </a:r>
            <a:r>
              <a:rPr lang="ru-RU" sz="2800" b="1" dirty="0" smtClean="0">
                <a:latin typeface="+mn-lt"/>
              </a:rPr>
              <a:t>одноклассникам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077024"/>
              </p:ext>
            </p:extLst>
          </p:nvPr>
        </p:nvGraphicFramePr>
        <p:xfrm>
          <a:off x="1259633" y="1052737"/>
          <a:ext cx="583264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71800" y="4221088"/>
            <a:ext cx="5915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Отмечается доброжелательное и доверительное отношение к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одноклассникам, но отмечается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небольшой процент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равнодушного отношения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и проблемного общения с одноклассниками.</a:t>
            </a:r>
            <a:r>
              <a:rPr lang="ru-RU" sz="1600" dirty="0" smtClean="0">
                <a:latin typeface="+mn-lt"/>
              </a:rPr>
              <a:t/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 </a:t>
            </a:r>
            <a:endParaRPr lang="ru-RU" sz="160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+mn-lt"/>
              </a:rPr>
              <a:t>6</a:t>
            </a:r>
            <a:r>
              <a:rPr lang="ru-RU" sz="3200" b="1" dirty="0" smtClean="0">
                <a:latin typeface="+mn-lt"/>
              </a:rPr>
              <a:t>. Проблемы </a:t>
            </a:r>
            <a:r>
              <a:rPr lang="ru-RU" sz="3200" b="1" dirty="0" smtClean="0">
                <a:latin typeface="+mn-lt"/>
              </a:rPr>
              <a:t>общения в </a:t>
            </a:r>
            <a:r>
              <a:rPr lang="ru-RU" sz="3200" b="1" dirty="0" smtClean="0">
                <a:latin typeface="+mn-lt"/>
              </a:rPr>
              <a:t>семье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434021"/>
              </p:ext>
            </p:extLst>
          </p:nvPr>
        </p:nvGraphicFramePr>
        <p:xfrm>
          <a:off x="1475657" y="980729"/>
          <a:ext cx="5832647" cy="3168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10136" y="4316562"/>
            <a:ext cx="5750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Отмечается 92% доброжелательного и доверительного отношения в семье,  но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наблюдается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небольшой процент равнодушного  отношения и проблемного общения в семье.</a:t>
            </a:r>
            <a:br>
              <a:rPr lang="ru-RU" sz="1600" dirty="0" smtClean="0">
                <a:solidFill>
                  <a:srgbClr val="002060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+mn-lt"/>
              </a:rPr>
              <a:t>Методика «Лесенка» автор Щур В.Г.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164247"/>
              </p:ext>
            </p:extLst>
          </p:nvPr>
        </p:nvGraphicFramePr>
        <p:xfrm>
          <a:off x="1115616" y="1268760"/>
          <a:ext cx="561662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27784" y="4275330"/>
            <a:ext cx="5904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+mn-lt"/>
              </a:rPr>
              <a:t>По результатам диагностики определения уровня самооценки преобладает высокий уровень (70%) , средний уровень (23%), отмечен процент учащихся с низким уровнем самооценки (7%).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88032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Выводы: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+mn-lt"/>
              </a:rPr>
            </a:br>
            <a:r>
              <a:rPr lang="ru-RU" sz="1400" dirty="0" smtClean="0"/>
              <a:t> </a:t>
            </a:r>
            <a:br>
              <a:rPr lang="ru-RU" sz="1400" dirty="0" smtClean="0"/>
            </a:b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764704"/>
            <a:ext cx="7869560" cy="4608512"/>
          </a:xfrm>
        </p:spPr>
        <p:txBody>
          <a:bodyPr/>
          <a:lstStyle/>
          <a:p>
            <a:pPr lvl="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«Оценка эмоционального состояния ребенка в школе» выявлена на высоком и среднем уровне. </a:t>
            </a:r>
          </a:p>
          <a:p>
            <a:pPr lvl="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Диагностика определения уровня мотивации первоклассников МБОУ СШ № 7 г. Павлово показывает преобладание высокого уровня.</a:t>
            </a:r>
          </a:p>
          <a:p>
            <a:pPr lvl="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Отмечен процент учащихся с низким уровнем мотивации.</a:t>
            </a:r>
          </a:p>
          <a:p>
            <a:pPr lvl="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Школьная </a:t>
            </a:r>
            <a:r>
              <a:rPr lang="ru-RU" sz="1600" dirty="0" err="1" smtClean="0">
                <a:solidFill>
                  <a:srgbClr val="002060"/>
                </a:solidFill>
              </a:rPr>
              <a:t>дезадаптация</a:t>
            </a:r>
            <a:r>
              <a:rPr lang="ru-RU" sz="1600" dirty="0" smtClean="0">
                <a:solidFill>
                  <a:srgbClr val="002060"/>
                </a:solidFill>
              </a:rPr>
              <a:t> у учащихся  не отмечается.</a:t>
            </a:r>
          </a:p>
          <a:p>
            <a:pPr lvl="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Отмечается доброжелательное и доверительное отношение к учителю, но </a:t>
            </a:r>
            <a:r>
              <a:rPr lang="ru-RU" sz="1600" dirty="0" smtClean="0">
                <a:solidFill>
                  <a:srgbClr val="002060"/>
                </a:solidFill>
              </a:rPr>
              <a:t>наблюдается </a:t>
            </a:r>
            <a:r>
              <a:rPr lang="ru-RU" sz="1600" dirty="0" smtClean="0">
                <a:solidFill>
                  <a:srgbClr val="002060"/>
                </a:solidFill>
              </a:rPr>
              <a:t>небольшой процент </a:t>
            </a:r>
            <a:r>
              <a:rPr lang="ru-RU" sz="1600" dirty="0" err="1" smtClean="0">
                <a:solidFill>
                  <a:srgbClr val="002060"/>
                </a:solidFill>
              </a:rPr>
              <a:t>недоверительного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отношения к учителю. </a:t>
            </a:r>
          </a:p>
          <a:p>
            <a:pPr lvl="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Уровень тревожности </a:t>
            </a:r>
            <a:r>
              <a:rPr lang="ru-RU" sz="1600" dirty="0" smtClean="0">
                <a:solidFill>
                  <a:srgbClr val="002060"/>
                </a:solidFill>
              </a:rPr>
              <a:t>низкий, что свидетельствует о положительном прохождении адаптационного периода учащихся. Отмечен небольшой процент </a:t>
            </a:r>
            <a:r>
              <a:rPr lang="ru-RU" sz="1600" dirty="0" smtClean="0">
                <a:solidFill>
                  <a:srgbClr val="002060"/>
                </a:solidFill>
              </a:rPr>
              <a:t>обучающихся, </a:t>
            </a:r>
            <a:r>
              <a:rPr lang="ru-RU" sz="1600" dirty="0" smtClean="0">
                <a:solidFill>
                  <a:srgbClr val="002060"/>
                </a:solidFill>
              </a:rPr>
              <a:t>находящихся в «ситуации стресса» (группа риска).</a:t>
            </a:r>
          </a:p>
          <a:p>
            <a:pPr lvl="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Отмечается доброжелательное и доверительное отношение к учителю и одноклассникам,  но </a:t>
            </a:r>
            <a:r>
              <a:rPr lang="ru-RU" sz="1600" dirty="0" smtClean="0">
                <a:solidFill>
                  <a:srgbClr val="002060"/>
                </a:solidFill>
              </a:rPr>
              <a:t>есть </a:t>
            </a:r>
            <a:r>
              <a:rPr lang="ru-RU" sz="1600" dirty="0" smtClean="0">
                <a:solidFill>
                  <a:srgbClr val="002060"/>
                </a:solidFill>
              </a:rPr>
              <a:t>небольшой процент равнодушного  отношения и страх перед одноклассниками.</a:t>
            </a:r>
          </a:p>
          <a:p>
            <a:pPr lvl="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 Отмечается небольшой процент равнодушного  отношения и проблемного общения в семье.</a:t>
            </a:r>
          </a:p>
          <a:p>
            <a:pPr lvl="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Отмечен небольшой процент первоклассников с низкой самооценкой, имеющих отрицательное отношение к себе, неуверенность в собственных силах (группа риска).</a:t>
            </a:r>
          </a:p>
          <a:p>
            <a:pPr lvl="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Процесс адаптации у первоклассников проходит успешно.</a:t>
            </a:r>
          </a:p>
          <a:p>
            <a:pPr algn="just"/>
            <a:endParaRPr lang="ru-RU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Рекомендации: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 </a:t>
            </a:r>
            <a:br>
              <a:rPr lang="ru-RU" sz="2800" b="1" dirty="0" smtClean="0">
                <a:solidFill>
                  <a:srgbClr val="002060"/>
                </a:solidFill>
                <a:latin typeface="+mn-lt"/>
              </a:rPr>
            </a:b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850920"/>
            <a:ext cx="7941568" cy="4958011"/>
          </a:xfrm>
        </p:spPr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Процесс адаптации протекает на начальной стадии, дети учатся организовывать свою деятельность, привыкают к новым условиям, знакомятся друг с другом. Многих ребят школа привлекает внеурочной стороной, у них не до конца сформирована позиция школьника, в школу они приходят пообщаться с одноклассниками.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 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Классным   руководителям: 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1. Провести мероприятия по сплочению коллектива, познакомить детей друг с другом, помочь им увидеть в каждом своем новом товарище по классу положительные стороны.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2. </a:t>
            </a:r>
            <a:r>
              <a:rPr lang="ru-RU" sz="1600" dirty="0" smtClean="0">
                <a:solidFill>
                  <a:srgbClr val="002060"/>
                </a:solidFill>
              </a:rPr>
              <a:t>Посредством </a:t>
            </a:r>
            <a:r>
              <a:rPr lang="ru-RU" sz="1600" dirty="0" smtClean="0">
                <a:solidFill>
                  <a:srgbClr val="002060"/>
                </a:solidFill>
              </a:rPr>
              <a:t>классных часов и занятий с психологом  учить первоклассников контролировать свои эмоции и управлять поведением, приемлемыми способами выражать свои чувства, конструктивно решать возникающие на жизненном пути проблемы.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3.  Обратить внимание на ребят, которые имеют неготовность, применяя к </a:t>
            </a:r>
            <a:r>
              <a:rPr lang="ru-RU" sz="1600" dirty="0" smtClean="0">
                <a:solidFill>
                  <a:srgbClr val="002060"/>
                </a:solidFill>
              </a:rPr>
              <a:t>ним </a:t>
            </a:r>
            <a:r>
              <a:rPr lang="ru-RU" sz="1600" dirty="0" smtClean="0">
                <a:solidFill>
                  <a:srgbClr val="002060"/>
                </a:solidFill>
              </a:rPr>
              <a:t>индивидуальный подход, создавая ситуацию успеха.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4. Внимательное </a:t>
            </a:r>
            <a:r>
              <a:rPr lang="ru-RU" sz="1600" dirty="0" smtClean="0">
                <a:solidFill>
                  <a:srgbClr val="002060"/>
                </a:solidFill>
              </a:rPr>
              <a:t>относиться </a:t>
            </a:r>
            <a:r>
              <a:rPr lang="ru-RU" sz="1600" dirty="0" smtClean="0">
                <a:solidFill>
                  <a:srgbClr val="002060"/>
                </a:solidFill>
              </a:rPr>
              <a:t>к каждому обучающемуся, </a:t>
            </a:r>
            <a:r>
              <a:rPr lang="ru-RU" sz="1600" dirty="0" smtClean="0">
                <a:solidFill>
                  <a:srgbClr val="002060"/>
                </a:solidFill>
              </a:rPr>
              <a:t>поддерживать </a:t>
            </a:r>
            <a:r>
              <a:rPr lang="ru-RU" sz="1600" dirty="0" smtClean="0">
                <a:solidFill>
                  <a:srgbClr val="002060"/>
                </a:solidFill>
              </a:rPr>
              <a:t>активность ребенка в преодолении  различных трудностей                        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 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Организация психолого-педагогической поддержки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школьников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12776"/>
            <a:ext cx="7704856" cy="4525963"/>
          </a:xfrm>
        </p:spPr>
        <p:txBody>
          <a:bodyPr/>
          <a:lstStyle/>
          <a:p>
            <a:pPr algn="just"/>
            <a:r>
              <a:rPr lang="ru-RU" sz="1600" dirty="0" smtClean="0"/>
              <a:t>Такая работа проводится, как правило, психологом во внеурочное время. В школе </a:t>
            </a:r>
            <a:r>
              <a:rPr lang="ru-RU" sz="1600" dirty="0" smtClean="0"/>
              <a:t>существует </a:t>
            </a:r>
            <a:r>
              <a:rPr lang="ru-RU" sz="1600" dirty="0" smtClean="0"/>
              <a:t>развивающая система занятий </a:t>
            </a:r>
            <a:r>
              <a:rPr lang="ru-RU" sz="1600" dirty="0" smtClean="0"/>
              <a:t>педагога-психолога </a:t>
            </a:r>
            <a:r>
              <a:rPr lang="ru-RU" sz="1600" dirty="0" smtClean="0"/>
              <a:t>в период адаптации «Адаптационные занятия с первоклассниками» (программа «Путешествие в Мир эмоций», 1 блок «Я – школьник»). Цель курса: создание социально-психологических условий в ситуации школьного обучения, которые позволят ребенку успешно функционировать и развиваться в школьной среде.</a:t>
            </a:r>
          </a:p>
          <a:p>
            <a:pPr algn="just"/>
            <a:r>
              <a:rPr lang="ru-RU" sz="1600" dirty="0" smtClean="0"/>
              <a:t>Основной формой ее проведения являются </a:t>
            </a:r>
            <a:r>
              <a:rPr lang="ru-RU" sz="1600" dirty="0" smtClean="0"/>
              <a:t>игры</a:t>
            </a:r>
            <a:r>
              <a:rPr lang="ru-RU" sz="1600" dirty="0" smtClean="0"/>
              <a:t>, тренинги, беседы. Подобранные и проводимые в определенной </a:t>
            </a:r>
            <a:r>
              <a:rPr lang="ru-RU" sz="1600" dirty="0" smtClean="0"/>
              <a:t>логике, </a:t>
            </a:r>
            <a:r>
              <a:rPr lang="ru-RU" sz="1600" dirty="0" smtClean="0"/>
              <a:t>они помогают детям быстрее узнать друг друга, настроить на предъявляемую школой систему требований, снять чрезмерное психическое напряжение, формировать у детей коммуникативные действия, необходимые для установления межличностных отношений, общения и сотрудничества, оказать помощь учащимся в усвоении школьных правил. На занятиях у обучающихся формируется внутренняя позиция школьника, устойчивая самооценка. </a:t>
            </a:r>
            <a:r>
              <a:rPr lang="ru-RU" sz="1600" dirty="0" smtClean="0"/>
              <a:t>Педагог-психолог </a:t>
            </a:r>
            <a:r>
              <a:rPr lang="ru-RU" sz="1600" dirty="0" smtClean="0"/>
              <a:t>также содействует формированию познавательных действий, необходимых для успешного обучения в начальной школе.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908720"/>
            <a:ext cx="8229600" cy="2808288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+mn-lt"/>
              </a:rPr>
              <a:t>Адаптация </a:t>
            </a:r>
            <a:r>
              <a:rPr lang="ru-RU" b="1" dirty="0" smtClean="0">
                <a:latin typeface="+mn-lt"/>
              </a:rPr>
              <a:t>обучающихся </a:t>
            </a:r>
            <a:br>
              <a:rPr lang="ru-RU" b="1" dirty="0" smtClean="0">
                <a:latin typeface="+mn-lt"/>
              </a:rPr>
            </a:br>
            <a:r>
              <a:rPr lang="ru-RU" b="1" dirty="0" smtClean="0">
                <a:latin typeface="+mn-lt"/>
              </a:rPr>
              <a:t>5-х </a:t>
            </a:r>
            <a:r>
              <a:rPr lang="ru-RU" b="1" dirty="0" smtClean="0">
                <a:latin typeface="+mn-lt"/>
              </a:rPr>
              <a:t>классов</a:t>
            </a:r>
            <a:br>
              <a:rPr lang="ru-RU" b="1" dirty="0" smtClean="0">
                <a:latin typeface="+mn-lt"/>
              </a:rPr>
            </a:br>
            <a:r>
              <a:rPr lang="ru-RU" b="1" dirty="0" smtClean="0">
                <a:latin typeface="+mn-lt"/>
              </a:rPr>
              <a:t>2021-2022 уч</a:t>
            </a:r>
            <a:r>
              <a:rPr lang="ru-RU" b="1" dirty="0" smtClean="0">
                <a:latin typeface="+mn-lt"/>
              </a:rPr>
              <a:t>. года</a:t>
            </a:r>
            <a:endParaRPr lang="ru-RU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5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+mn-lt"/>
              </a:rPr>
              <a:t>Адаптация </a:t>
            </a:r>
            <a:r>
              <a:rPr lang="ru-RU" sz="4000" b="1" dirty="0" smtClean="0">
                <a:latin typeface="+mn-lt"/>
              </a:rPr>
              <a:t>обучающихся </a:t>
            </a:r>
          </a:p>
          <a:p>
            <a:pPr algn="ctr"/>
            <a:r>
              <a:rPr lang="ru-RU" sz="4000" b="1" dirty="0" smtClean="0">
                <a:latin typeface="+mn-lt"/>
              </a:rPr>
              <a:t>1-х </a:t>
            </a:r>
            <a:r>
              <a:rPr lang="ru-RU" sz="4000" b="1" dirty="0" smtClean="0">
                <a:latin typeface="+mn-lt"/>
              </a:rPr>
              <a:t>классов</a:t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>2021-2022 уч</a:t>
            </a:r>
            <a:r>
              <a:rPr lang="ru-RU" sz="4000" b="1" dirty="0" smtClean="0">
                <a:latin typeface="+mn-lt"/>
              </a:rPr>
              <a:t>. года</a:t>
            </a:r>
            <a:endParaRPr lang="ru-RU" sz="4000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b="1" u="sng" dirty="0" smtClean="0"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b="1" u="sng" dirty="0" smtClean="0"/>
              <a:t>Цель диагностики –</a:t>
            </a:r>
            <a:r>
              <a:rPr lang="ru-RU" dirty="0" smtClean="0"/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ru-RU" dirty="0" smtClean="0"/>
              <a:t>изучение степени и особенностей приспособления обучающихся к новым </a:t>
            </a:r>
            <a:r>
              <a:rPr lang="ru-RU" dirty="0" smtClean="0"/>
              <a:t>социально-педагогическим </a:t>
            </a:r>
            <a:r>
              <a:rPr lang="ru-RU" dirty="0" smtClean="0"/>
              <a:t>условиям обучения, выявление актуальных трудностей </a:t>
            </a:r>
            <a:r>
              <a:rPr lang="ru-RU" dirty="0" smtClean="0"/>
              <a:t>детей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95536" y="329461"/>
            <a:ext cx="8388424" cy="33239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СПРАВКА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итогам наблюдения за адаптацией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эффективностью учебной 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2021 – 2022 учебном году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этап)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МБОУ СШ № 7 г. Павлово.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Методика наблюдения за адаптацией и эффективностью учебной деятельности учащихся» (Э.М.Александровская). 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Цель методики: 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определение показателей адаптации и эффективности учебной деятельности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.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Класс: 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5 «А»-29 человек; 5 «Б» -32 человека,</a:t>
            </a: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итого-61 человек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Дата проведения: </a:t>
            </a:r>
            <a:r>
              <a:rPr kumimoji="0" lang="ru-RU" altLang="zh-CN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19.10.2021 г.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i="1" dirty="0" smtClean="0"/>
              <a:t>Общий показатель адаптации к школьному обучению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i="1" dirty="0" smtClean="0"/>
              <a:t>Октябрь 2021 </a:t>
            </a:r>
            <a:r>
              <a:rPr lang="ru-RU" sz="1600" b="1" i="1" dirty="0" smtClean="0"/>
              <a:t>г.</a:t>
            </a:r>
            <a:br>
              <a:rPr lang="ru-RU" sz="1600" b="1" i="1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1412776"/>
            <a:ext cx="5781328" cy="4525963"/>
          </a:xfrm>
        </p:spPr>
        <p:txBody>
          <a:bodyPr/>
          <a:lstStyle/>
          <a:p>
            <a:pPr>
              <a:buNone/>
            </a:pPr>
            <a:endParaRPr lang="ru-RU" sz="1000" b="1" i="1" dirty="0" smtClean="0"/>
          </a:p>
          <a:p>
            <a:endParaRPr lang="ru-RU" sz="1000" b="1" dirty="0" smtClean="0"/>
          </a:p>
          <a:p>
            <a:endParaRPr lang="ru-RU" sz="1000" b="1" dirty="0" smtClean="0"/>
          </a:p>
          <a:p>
            <a:endParaRPr lang="ru-RU" sz="1000" b="1" dirty="0" smtClean="0"/>
          </a:p>
          <a:p>
            <a:endParaRPr lang="ru-RU" sz="1000" b="1" dirty="0" smtClean="0"/>
          </a:p>
          <a:p>
            <a:endParaRPr lang="ru-RU" sz="1000" b="1" dirty="0" smtClean="0"/>
          </a:p>
          <a:p>
            <a:endParaRPr lang="ru-RU" sz="1000" b="1" dirty="0" smtClean="0"/>
          </a:p>
          <a:p>
            <a:endParaRPr lang="ru-RU" sz="1000" b="1" dirty="0" smtClean="0"/>
          </a:p>
          <a:p>
            <a:endParaRPr lang="ru-RU" sz="1000" b="1" dirty="0" smtClean="0"/>
          </a:p>
          <a:p>
            <a:endParaRPr lang="ru-RU" sz="1000" b="1" dirty="0" smtClean="0"/>
          </a:p>
          <a:p>
            <a:endParaRPr lang="ru-RU" sz="1000" b="1" dirty="0" smtClean="0"/>
          </a:p>
          <a:p>
            <a:endParaRPr lang="ru-RU" sz="1000" b="1" dirty="0" smtClean="0"/>
          </a:p>
          <a:p>
            <a:endParaRPr lang="ru-RU" sz="1000" b="1" dirty="0" smtClean="0"/>
          </a:p>
          <a:p>
            <a:endParaRPr lang="ru-RU" sz="1000" b="1" dirty="0" smtClean="0"/>
          </a:p>
          <a:p>
            <a:endParaRPr lang="ru-RU" sz="1000" b="1" dirty="0" smtClean="0"/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		</a:t>
            </a:r>
            <a:r>
              <a:rPr lang="ru-RU" sz="1800" b="1" dirty="0" smtClean="0">
                <a:solidFill>
                  <a:srgbClr val="002060"/>
                </a:solidFill>
              </a:rPr>
              <a:t>Вывод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0"/>
            <a:r>
              <a:rPr lang="ru-RU" sz="1800" dirty="0" smtClean="0">
                <a:solidFill>
                  <a:srgbClr val="002060"/>
                </a:solidFill>
              </a:rPr>
              <a:t>Адаптировались -  50 чел. -  82 %</a:t>
            </a:r>
          </a:p>
          <a:p>
            <a:pPr lvl="0"/>
            <a:r>
              <a:rPr lang="ru-RU" sz="1800" dirty="0" smtClean="0">
                <a:solidFill>
                  <a:srgbClr val="002060"/>
                </a:solidFill>
              </a:rPr>
              <a:t>Низкий уровень адаптации –  11 чел.-18%</a:t>
            </a:r>
          </a:p>
          <a:p>
            <a:pPr lvl="0"/>
            <a:r>
              <a:rPr lang="ru-RU" sz="1800" dirty="0" err="1" smtClean="0">
                <a:solidFill>
                  <a:srgbClr val="002060"/>
                </a:solidFill>
              </a:rPr>
              <a:t>Дезадаптированы</a:t>
            </a:r>
            <a:r>
              <a:rPr lang="ru-RU" sz="1800" dirty="0" smtClean="0">
                <a:solidFill>
                  <a:srgbClr val="002060"/>
                </a:solidFill>
              </a:rPr>
              <a:t> (причина) – 0 чел.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 </a:t>
            </a: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1196752"/>
          <a:ext cx="6096000" cy="2773680"/>
        </p:xfrm>
        <a:graphic>
          <a:graphicData uri="http://schemas.openxmlformats.org/drawingml/2006/table">
            <a:tbl>
              <a:tblPr/>
              <a:tblGrid>
                <a:gridCol w="255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9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Times New Roman"/>
                          <a:cs typeface="Times New Roman"/>
                        </a:rPr>
                        <a:t>УУД</a:t>
                      </a:r>
                      <a:endParaRPr lang="ru-RU" sz="1400" kern="1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Times New Roman"/>
                          <a:cs typeface="Times New Roman"/>
                        </a:rPr>
                        <a:t>уровень (%)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Times New Roman"/>
                          <a:cs typeface="Times New Roman"/>
                        </a:rPr>
                        <a:t>Средний уровень (%)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Times New Roman"/>
                          <a:cs typeface="Times New Roman"/>
                        </a:rPr>
                        <a:t>Низкий 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Times New Roman"/>
                          <a:cs typeface="Times New Roman"/>
                        </a:rPr>
                        <a:t>уровень (%)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3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kern="150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Личностные</a:t>
                      </a:r>
                      <a:endParaRPr lang="ru-RU" sz="1400" kern="1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Times New Roman"/>
                          <a:cs typeface="Times New Roman"/>
                        </a:rPr>
                        <a:t>15 чел. – 24 %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Times New Roman"/>
                          <a:cs typeface="Times New Roman"/>
                        </a:rPr>
                        <a:t>42 чел. –69 %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Times New Roman"/>
                          <a:cs typeface="Times New Roman"/>
                        </a:rPr>
                        <a:t>4 чел. –7%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3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kern="150" dirty="0">
                          <a:latin typeface="Times New Roman"/>
                          <a:ea typeface="Times New Roman"/>
                          <a:cs typeface="Times New Roman"/>
                        </a:rPr>
                        <a:t>Регулятивные</a:t>
                      </a:r>
                      <a:endParaRPr lang="ru-RU" sz="1400" kern="1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Times New Roman"/>
                          <a:cs typeface="Times New Roman"/>
                        </a:rPr>
                        <a:t>0  чел.  – 0 %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Times New Roman"/>
                          <a:cs typeface="Times New Roman"/>
                        </a:rPr>
                        <a:t>42 чел. –69 %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4330" algn="l"/>
                          <a:tab pos="737235" algn="ctr"/>
                        </a:tabLst>
                      </a:pPr>
                      <a:r>
                        <a:rPr lang="ru-RU" sz="1400" kern="150" dirty="0" smtClean="0">
                          <a:latin typeface="Times New Roman"/>
                          <a:ea typeface="Times New Roman"/>
                          <a:cs typeface="Times New Roman"/>
                        </a:rPr>
                        <a:t>19 </a:t>
                      </a:r>
                      <a:r>
                        <a:rPr lang="ru-RU" sz="1400" kern="150" dirty="0">
                          <a:latin typeface="Times New Roman"/>
                          <a:ea typeface="Times New Roman"/>
                          <a:cs typeface="Times New Roman"/>
                        </a:rPr>
                        <a:t>чел. – 31 %</a:t>
                      </a:r>
                      <a:endParaRPr lang="ru-RU" sz="1400" kern="1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3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kern="150">
                          <a:latin typeface="Times New Roman"/>
                          <a:ea typeface="Times New Roman"/>
                          <a:cs typeface="Times New Roman"/>
                        </a:rPr>
                        <a:t>Познавательные 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Times New Roman"/>
                          <a:cs typeface="Times New Roman"/>
                        </a:rPr>
                        <a:t> 8 чел. –13 %</a:t>
                      </a:r>
                      <a:endParaRPr lang="ru-RU" sz="1400" kern="1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Times New Roman"/>
                          <a:cs typeface="Times New Roman"/>
                        </a:rPr>
                        <a:t>28 чел. – 46  %</a:t>
                      </a:r>
                      <a:endParaRPr lang="ru-RU" sz="1400" kern="1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Times New Roman"/>
                          <a:cs typeface="Times New Roman"/>
                        </a:rPr>
                        <a:t> 25 чел. –  41 %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3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kern="150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Times New Roman"/>
                          <a:cs typeface="Times New Roman"/>
                        </a:rPr>
                        <a:t>25 чел. – 41 %</a:t>
                      </a:r>
                      <a:endParaRPr lang="ru-RU" sz="1400" kern="1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Times New Roman"/>
                          <a:cs typeface="Times New Roman"/>
                        </a:rPr>
                        <a:t>36 чел. – 59  %</a:t>
                      </a:r>
                      <a:endParaRPr lang="ru-RU" sz="1400" kern="1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Times New Roman"/>
                          <a:cs typeface="Times New Roman"/>
                        </a:rPr>
                        <a:t>0 чел. – 0%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3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i="1" kern="150" dirty="0">
                          <a:latin typeface="Times New Roman"/>
                          <a:ea typeface="Times New Roman"/>
                          <a:cs typeface="Times New Roman"/>
                        </a:rPr>
                        <a:t>ОБОБЩЕННЫЙ ПОКАЗАТЕЛЬ</a:t>
                      </a:r>
                      <a:endParaRPr lang="ru-RU" sz="1400" kern="1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Times New Roman"/>
                          <a:cs typeface="Times New Roman"/>
                        </a:rPr>
                        <a:t>20 %</a:t>
                      </a:r>
                      <a:endParaRPr lang="ru-RU" sz="1400" kern="1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Times New Roman"/>
                          <a:cs typeface="Times New Roman"/>
                        </a:rPr>
                        <a:t>62%  </a:t>
                      </a:r>
                      <a:endParaRPr lang="ru-RU" sz="1400" kern="1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Times New Roman"/>
                          <a:cs typeface="Times New Roman"/>
                        </a:rPr>
                        <a:t>18 % </a:t>
                      </a:r>
                      <a:endParaRPr lang="ru-RU" sz="1400" kern="1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96752"/>
            <a:ext cx="66967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 smtClean="0">
                <a:latin typeface="+mn-lt"/>
              </a:rPr>
              <a:t>Результаты исследования были доведены до сведения </a:t>
            </a:r>
            <a:r>
              <a:rPr lang="ru-RU" sz="2000" dirty="0" smtClean="0">
                <a:latin typeface="+mn-lt"/>
              </a:rPr>
              <a:t>классного руководителя, родителей; разработаны </a:t>
            </a:r>
            <a:r>
              <a:rPr lang="ru-RU" sz="2000" dirty="0" smtClean="0">
                <a:latin typeface="+mn-lt"/>
              </a:rPr>
              <a:t>памятки  и индивидуальные рекомендации по организации обучения ребенка, </a:t>
            </a:r>
            <a:r>
              <a:rPr lang="ru-RU" sz="2000" dirty="0" smtClean="0">
                <a:latin typeface="+mn-lt"/>
              </a:rPr>
              <a:t>проведены </a:t>
            </a:r>
            <a:r>
              <a:rPr lang="ru-RU" sz="2000" dirty="0" smtClean="0">
                <a:latin typeface="+mn-lt"/>
              </a:rPr>
              <a:t>индивидуальные и групповые занятия с детьми.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39552" y="338173"/>
            <a:ext cx="813690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3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Рекомендации учителю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Учесть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полученные данные при внесении корректив и изменений в программу развития универсальных учебных действий учащихся на текущий учебный год, так как это позволит повысить эффективность образовательно-воспитательного процесса, достигнуть запланированных результатов в успешности личностного и познавательного развития детей;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Организовывать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подход в обучении и воспитании детей, результаты которых ниже средних по данной диагностике УУД;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Работать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 целеполаганием учащихся и самоконтролем.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Рекомендации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Способствовать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развитию личности учащихся в целом, следуя рекомендациям по развитию УУД.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Также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учителям и родителям рекомендуется развивать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самоанализ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рефлексию учащихся, умение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ориентироваться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только на последствия и обстоятельства, но и на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 или иных поступков, произвольность 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учебной деятельности, дифференциацию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смысловых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единиц речи.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3"/>
          <p:cNvSpPr>
            <a:spLocks noGrp="1"/>
          </p:cNvSpPr>
          <p:nvPr>
            <p:ph type="body" idx="4294967295"/>
          </p:nvPr>
        </p:nvSpPr>
        <p:spPr>
          <a:xfrm>
            <a:off x="683568" y="1412776"/>
            <a:ext cx="8064896" cy="4525963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Изучение уровня школьной мотивации; </a:t>
            </a:r>
          </a:p>
          <a:p>
            <a:pPr eaLnBrk="1" hangingPunct="1"/>
            <a:r>
              <a:rPr lang="ru-RU" sz="2400" dirty="0" smtClean="0"/>
              <a:t>Изучение уровня самооценки;</a:t>
            </a:r>
          </a:p>
          <a:p>
            <a:pPr eaLnBrk="1" hangingPunct="1"/>
            <a:r>
              <a:rPr lang="ru-RU" sz="2400" dirty="0" smtClean="0"/>
              <a:t>Выявление </a:t>
            </a:r>
            <a:r>
              <a:rPr lang="ru-RU" sz="2400" dirty="0" smtClean="0"/>
              <a:t>уровня тревожности </a:t>
            </a:r>
            <a:r>
              <a:rPr lang="ru-RU" sz="2400" dirty="0" smtClean="0"/>
              <a:t>у пятиклассников;</a:t>
            </a:r>
          </a:p>
          <a:p>
            <a:pPr eaLnBrk="1" hangingPunct="1"/>
            <a:r>
              <a:rPr lang="ru-RU" sz="2400" dirty="0" smtClean="0"/>
              <a:t>Изучение социометрической структуры каждого класса;</a:t>
            </a:r>
          </a:p>
          <a:p>
            <a:pPr eaLnBrk="1" hangingPunct="1"/>
            <a:r>
              <a:rPr lang="ru-RU" sz="2400" dirty="0" smtClean="0"/>
              <a:t>Изучение комфортности обучения.</a:t>
            </a:r>
          </a:p>
          <a:p>
            <a:pPr marL="0" indent="0" eaLnBrk="1" hangingPunct="1">
              <a:buNone/>
            </a:pPr>
            <a:endParaRPr lang="ru-RU" dirty="0" smtClean="0">
              <a:latin typeface="Arial" charset="0"/>
            </a:endParaRPr>
          </a:p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2"/>
          <p:cNvSpPr>
            <a:spLocks noGrp="1"/>
          </p:cNvSpPr>
          <p:nvPr>
            <p:ph type="title" idx="4294967295"/>
          </p:nvPr>
        </p:nvSpPr>
        <p:spPr>
          <a:xfrm>
            <a:off x="3738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>
                <a:latin typeface="+mn-lt"/>
              </a:rPr>
              <a:t>Уровень школьной мотивации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endParaRPr lang="ru-RU" sz="3600" dirty="0" smtClean="0">
              <a:latin typeface="+mn-lt"/>
            </a:endParaRPr>
          </a:p>
        </p:txBody>
      </p:sp>
      <p:graphicFrame>
        <p:nvGraphicFramePr>
          <p:cNvPr id="25606" name="Object 6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4252101"/>
              </p:ext>
            </p:extLst>
          </p:nvPr>
        </p:nvGraphicFramePr>
        <p:xfrm>
          <a:off x="1041400" y="1200149"/>
          <a:ext cx="5978871" cy="2943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Диаграмма" r:id="rId3" imgW="7505644" imgH="3695760" progId="MSGraph.Chart.8">
                  <p:embed followColorScheme="full"/>
                </p:oleObj>
              </mc:Choice>
              <mc:Fallback>
                <p:oleObj name="Диаграмма" r:id="rId3" imgW="7505644" imgH="3695760" progId="MSGraph.Chart.8">
                  <p:embed followColorScheme="full"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1200149"/>
                        <a:ext cx="5978871" cy="29436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339752" y="4200919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7013"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результатам проводимой диагностики можно сделать вывод о том, что большая часть пятиклассников имеют средний уровень мотивации. Есть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обучающиеся,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имеющие низкий уровень мотивации и негативное отношение к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школе. С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данной категорией детей необходимо провести консультативную и коррекционную работу по повышению  учебной мотивации.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latin typeface="+mn-lt"/>
              </a:rPr>
              <a:t>Изучение уровня самооценки</a:t>
            </a:r>
          </a:p>
        </p:txBody>
      </p:sp>
      <p:graphicFrame>
        <p:nvGraphicFramePr>
          <p:cNvPr id="29702" name="Object 6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10825946"/>
              </p:ext>
            </p:extLst>
          </p:nvPr>
        </p:nvGraphicFramePr>
        <p:xfrm>
          <a:off x="827585" y="1340768"/>
          <a:ext cx="5832648" cy="3063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Диаграмма" r:id="rId3" imgW="7162800" imgH="3762375" progId="MSGraph.Chart.8">
                  <p:embed followColorScheme="full"/>
                </p:oleObj>
              </mc:Choice>
              <mc:Fallback>
                <p:oleObj name="Диаграмма" r:id="rId3" imgW="7162800" imgH="3762375" progId="MSGraph.Chart.8">
                  <p:embed followColorScheme="full"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5" y="1340768"/>
                        <a:ext cx="5832648" cy="30634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23728" y="4373902"/>
            <a:ext cx="65630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Низкий уровень самооценки имеет 1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человек.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данным обучающимся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провести углубленную  диагностику по выявлению причины низкой самооценки. Рекомендуются занятия на развитие адекватной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самооценки, уверенности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себе,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развитию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мотивации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достижений, снижению уровня тревожности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atin typeface="+mn-lt"/>
              </a:rPr>
              <a:t>Выявление уровня тревожности у пятиклассников</a:t>
            </a:r>
          </a:p>
        </p:txBody>
      </p:sp>
      <p:graphicFrame>
        <p:nvGraphicFramePr>
          <p:cNvPr id="31750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624609"/>
              </p:ext>
            </p:extLst>
          </p:nvPr>
        </p:nvGraphicFramePr>
        <p:xfrm>
          <a:off x="1547664" y="1340768"/>
          <a:ext cx="5400600" cy="2740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Диаграмма" r:id="rId3" imgW="7753350" imgH="3933825" progId="MSGraph.Chart.8">
                  <p:embed followColorScheme="full"/>
                </p:oleObj>
              </mc:Choice>
              <mc:Fallback>
                <p:oleObj name="Диаграмма" r:id="rId3" imgW="7753350" imgH="3933825" progId="MSGraph.Chart.8">
                  <p:embed followColorScheme="full"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340768"/>
                        <a:ext cx="5400600" cy="274010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07704" y="3861048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/>
            <a:r>
              <a:rPr lang="ru-RU" sz="1600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Наличие тревожности свидетельствует о сложностях адаптации, а очень высокий ее уровень является показателем </a:t>
            </a:r>
            <a:r>
              <a:rPr lang="ru-RU" sz="1600" dirty="0" err="1" smtClean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1600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ребенка. Тревожность – форма </a:t>
            </a:r>
            <a:r>
              <a:rPr lang="ru-RU" sz="1600" dirty="0" err="1" smtClean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sz="1600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неблагополучия, который свидетельствует о наличии стрессового состояния у человека. Об этом должны знать учителя и </a:t>
            </a:r>
            <a:r>
              <a:rPr lang="ru-RU" sz="1600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делать </a:t>
            </a:r>
            <a:r>
              <a:rPr lang="ru-RU" sz="1600" dirty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все для </a:t>
            </a:r>
            <a:r>
              <a:rPr lang="ru-RU" sz="1600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снятия тревожности, так как от этого зависит адаптация человека к социальной среде.</a:t>
            </a:r>
            <a:endParaRPr lang="ru-RU" sz="1600" dirty="0" smtClean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lvl="0" indent="450850" algn="just" eaLnBrk="0" hangingPunct="0"/>
            <a:r>
              <a:rPr lang="ru-RU" sz="1600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Высокий и повышенный уровень тревожности имеет 7  </a:t>
            </a:r>
            <a:r>
              <a:rPr lang="ru-RU" sz="1600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человек.</a:t>
            </a:r>
            <a:endParaRPr lang="ru-RU" sz="1600" dirty="0" smtClean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latin typeface="+mn-lt"/>
              </a:rPr>
              <a:t>Изучение социометрической структуры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>
          <a:xfrm>
            <a:off x="827584" y="1844824"/>
            <a:ext cx="7776864" cy="1684784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400" dirty="0" smtClean="0"/>
              <a:t>По результатам проведенной социометрии можно сказать,</a:t>
            </a:r>
            <a:r>
              <a:rPr lang="ru-RU" sz="2400" dirty="0" smtClean="0">
                <a:latin typeface="Arial" charset="0"/>
              </a:rPr>
              <a:t> </a:t>
            </a:r>
            <a:r>
              <a:rPr lang="ru-RU" sz="2400" dirty="0" smtClean="0"/>
              <a:t>что в пятых классах отсутствует сплоченность коллектива, каждый </a:t>
            </a:r>
            <a:r>
              <a:rPr lang="ru-RU" sz="2400" dirty="0" smtClean="0"/>
              <a:t>класс </a:t>
            </a:r>
            <a:r>
              <a:rPr lang="ru-RU" sz="2400" dirty="0" smtClean="0"/>
              <a:t>разбит на мелкие подгруппы, которые конфликтуют между собой.</a:t>
            </a:r>
          </a:p>
          <a:p>
            <a:pPr eaLnBrk="1" hangingPunct="1">
              <a:buFont typeface="Arial" charset="0"/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В МБОУ СШ № 7 г. Павлово работа по профилактике </a:t>
            </a:r>
            <a:r>
              <a:rPr lang="ru-RU" sz="2000" dirty="0" err="1" smtClean="0">
                <a:solidFill>
                  <a:srgbClr val="002060"/>
                </a:solidFill>
                <a:latin typeface="+mn-lt"/>
              </a:rPr>
              <a:t>дезадаптации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первоклассников в школе осуществляется в 2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этапа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8013576" cy="4525963"/>
          </a:xfrm>
        </p:spPr>
        <p:txBody>
          <a:bodyPr/>
          <a:lstStyle/>
          <a:p>
            <a:pPr algn="just"/>
            <a:r>
              <a:rPr lang="ru-RU" sz="1600" b="1" u="sng" dirty="0" smtClean="0">
                <a:solidFill>
                  <a:srgbClr val="002060"/>
                </a:solidFill>
              </a:rPr>
              <a:t>1 этап (дошкольный)</a:t>
            </a:r>
            <a:r>
              <a:rPr lang="ru-RU" sz="1600" dirty="0" smtClean="0">
                <a:solidFill>
                  <a:srgbClr val="002060"/>
                </a:solidFill>
              </a:rPr>
              <a:t> – поступление ребенка в школу. В рамках этого этапа предполагается посещение «Школы будущих первоклассников»: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1. Встречи с учителями, </a:t>
            </a:r>
            <a:r>
              <a:rPr lang="ru-RU" sz="1600" dirty="0" smtClean="0">
                <a:solidFill>
                  <a:srgbClr val="002060"/>
                </a:solidFill>
              </a:rPr>
              <a:t>педагогами-психологами, </a:t>
            </a:r>
            <a:r>
              <a:rPr lang="ru-RU" sz="1600" dirty="0" smtClean="0">
                <a:solidFill>
                  <a:srgbClr val="002060"/>
                </a:solidFill>
              </a:rPr>
              <a:t>проведение общей педагогической диагностики и диагностики психологической готовности к школе.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2. Наблюдение за детьми, </a:t>
            </a:r>
            <a:r>
              <a:rPr lang="ru-RU" sz="1600" dirty="0" smtClean="0">
                <a:solidFill>
                  <a:srgbClr val="002060"/>
                </a:solidFill>
              </a:rPr>
              <a:t>поступающими </a:t>
            </a:r>
            <a:r>
              <a:rPr lang="ru-RU" sz="1600" dirty="0" smtClean="0">
                <a:solidFill>
                  <a:srgbClr val="002060"/>
                </a:solidFill>
              </a:rPr>
              <a:t>в 1 класс.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3. Проведение групповых и индивидуальных консультаций для родителей будущих первоклассников. Групповая консультация в форме родительского собрания «Как подготовить ребенка к обучению в школе?» – это способ повышения психологической культуры родителей, рекомендации родителям по подготовке ребенка к обучению в школе. На родительском собрании родители знакомятся с видами готовности к школе, с компонентами психологической готовности к школе, подробно рассматривается тема развития мелкой моторики руки, организация образовательного процесса в 1 классе. Раздаются рекомендательные буклеты.   Индивидуальные консультации проводятся для родителей (по запросу), чьи дети могут испытывать трудности в адаптации к школе. </a:t>
            </a:r>
            <a:r>
              <a:rPr lang="ru-RU" sz="1600" dirty="0" smtClean="0">
                <a:solidFill>
                  <a:srgbClr val="002060"/>
                </a:solidFill>
              </a:rPr>
              <a:t>Организация группу </a:t>
            </a:r>
            <a:r>
              <a:rPr lang="ru-RU" sz="1600" dirty="0" smtClean="0">
                <a:solidFill>
                  <a:srgbClr val="002060"/>
                </a:solidFill>
              </a:rPr>
              <a:t>«Будущих первоклассников» в </a:t>
            </a:r>
            <a:r>
              <a:rPr lang="ru-RU" sz="1600" dirty="0" err="1" smtClean="0">
                <a:solidFill>
                  <a:srgbClr val="002060"/>
                </a:solidFill>
              </a:rPr>
              <a:t>вайбере</a:t>
            </a:r>
            <a:r>
              <a:rPr lang="ru-RU" sz="1600" dirty="0" smtClean="0">
                <a:solidFill>
                  <a:srgbClr val="002060"/>
                </a:solidFill>
              </a:rPr>
              <a:t>, где родители задавали </a:t>
            </a:r>
            <a:r>
              <a:rPr lang="ru-RU" sz="1600" dirty="0" smtClean="0">
                <a:solidFill>
                  <a:srgbClr val="002060"/>
                </a:solidFill>
              </a:rPr>
              <a:t>интересующие </a:t>
            </a:r>
            <a:r>
              <a:rPr lang="ru-RU" sz="1600" dirty="0" smtClean="0">
                <a:solidFill>
                  <a:srgbClr val="002060"/>
                </a:solidFill>
              </a:rPr>
              <a:t>их вопросы психологу, были даны рекомендации индивидуально, по каждому ребенку по преодолению </a:t>
            </a:r>
            <a:r>
              <a:rPr lang="ru-RU" sz="1600" dirty="0" smtClean="0">
                <a:solidFill>
                  <a:srgbClr val="002060"/>
                </a:solidFill>
              </a:rPr>
              <a:t>трудностей.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4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latin typeface="+mn-lt"/>
              </a:rPr>
              <a:t>Изучение комфортности обучения </a:t>
            </a:r>
            <a:br>
              <a:rPr lang="ru-RU" sz="2400" dirty="0" smtClean="0">
                <a:latin typeface="+mn-lt"/>
              </a:rPr>
            </a:br>
            <a:r>
              <a:rPr lang="ru-RU" sz="2400" b="1" u="sng" dirty="0" smtClean="0">
                <a:latin typeface="+mn-lt"/>
              </a:rPr>
              <a:t>5а </a:t>
            </a:r>
            <a:r>
              <a:rPr lang="ru-RU" sz="2400" b="1" u="sng" dirty="0" smtClean="0">
                <a:latin typeface="+mn-lt"/>
              </a:rPr>
              <a:t>класс</a:t>
            </a:r>
            <a:r>
              <a:rPr lang="ru-RU" sz="2400" b="1" dirty="0" smtClean="0">
                <a:latin typeface="+mn-lt"/>
              </a:rPr>
              <a:t>                                           </a:t>
            </a:r>
            <a:r>
              <a:rPr lang="ru-RU" sz="2400" b="1" u="sng" dirty="0" smtClean="0">
                <a:latin typeface="+mn-lt"/>
              </a:rPr>
              <a:t>5б класс</a:t>
            </a:r>
            <a:endParaRPr lang="ru-RU" sz="2400" b="1" u="sng" dirty="0" smtClean="0">
              <a:latin typeface="+mn-lt"/>
            </a:endParaRPr>
          </a:p>
        </p:txBody>
      </p:sp>
      <p:sp>
        <p:nvSpPr>
          <p:cNvPr id="33794" name="Rectangle 3"/>
          <p:cNvSpPr>
            <a:spLocks noGrp="1"/>
          </p:cNvSpPr>
          <p:nvPr>
            <p:ph type="body" idx="4294967295"/>
          </p:nvPr>
        </p:nvSpPr>
        <p:spPr>
          <a:xfrm>
            <a:off x="629925" y="1268760"/>
            <a:ext cx="3960440" cy="3960787"/>
          </a:xfrm>
        </p:spPr>
        <p:txBody>
          <a:bodyPr/>
          <a:lstStyle/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1. Русский язык, литература;</a:t>
            </a: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2. Биология, физическая культура;</a:t>
            </a: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3. Музыка, технология, английский язык;</a:t>
            </a: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4. ИЗО;</a:t>
            </a: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5. Математика, география;</a:t>
            </a: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6.  История;</a:t>
            </a: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7. ОБЖ;</a:t>
            </a: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8. Экономика.</a:t>
            </a:r>
          </a:p>
          <a:p>
            <a:pPr algn="ctr" eaLnBrk="1" hangingPunct="1">
              <a:buFont typeface="Arial" charset="0"/>
              <a:buNone/>
            </a:pPr>
            <a:endParaRPr lang="ru-RU" sz="2400" dirty="0" smtClean="0"/>
          </a:p>
          <a:p>
            <a:pPr algn="ctr" eaLnBrk="1" hangingPunct="1">
              <a:buFont typeface="Arial" charset="0"/>
              <a:buNone/>
            </a:pPr>
            <a:endParaRPr lang="ru-RU" sz="2400" dirty="0" smtClean="0"/>
          </a:p>
          <a:p>
            <a:pPr eaLnBrk="1" hangingPunct="1">
              <a:buFont typeface="Arial" charset="0"/>
              <a:buNone/>
            </a:pPr>
            <a:endParaRPr lang="ru-RU" sz="2400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4830198" y="1268760"/>
            <a:ext cx="4032448" cy="29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1. Музыка;</a:t>
            </a:r>
          </a:p>
          <a:p>
            <a:pPr>
              <a:defRPr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2. Экономика, технология, ИЗО;</a:t>
            </a:r>
          </a:p>
          <a:p>
            <a:pPr>
              <a:defRPr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3. Биология, физическая культура;</a:t>
            </a:r>
          </a:p>
          <a:p>
            <a:pPr>
              <a:defRPr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4. Английский язык, география;</a:t>
            </a:r>
          </a:p>
          <a:p>
            <a:pPr>
              <a:defRPr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5. История;</a:t>
            </a:r>
          </a:p>
          <a:p>
            <a:pPr>
              <a:defRPr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6. Русский язык;</a:t>
            </a:r>
          </a:p>
          <a:p>
            <a:pPr>
              <a:defRPr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7. Литература;</a:t>
            </a:r>
          </a:p>
          <a:p>
            <a:pPr>
              <a:defRPr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8. ОБЖ;</a:t>
            </a:r>
          </a:p>
          <a:p>
            <a:pPr>
              <a:defRPr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9. Математика </a:t>
            </a:r>
          </a:p>
          <a:p>
            <a:pPr marL="609600" indent="-609600" algn="ctr" eaLnBrk="1" hangingPunct="1">
              <a:buFont typeface="Arial" charset="0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latin typeface="+mn-lt"/>
              </a:rPr>
              <a:t>Общие рекомендации классным руководителям и учителям-предметникам </a:t>
            </a:r>
            <a:r>
              <a:rPr lang="ru-RU" sz="2000" dirty="0" smtClean="0">
                <a:latin typeface="+mn-lt"/>
              </a:rPr>
              <a:t> 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1268760"/>
            <a:ext cx="6264696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Создавать благоприятную атмосферу на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уроках.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Создавать ситуации успеха на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уроках.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Поощрять творческую активность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обучающихся.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Осуществлять индивидуальный подход в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обучении.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Стремиться к взаимопониманию в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коллективе.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Создать благоприятный климат в классном коллективе.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Формировать правильное отношение к мнению окружающих.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Способствовать сплочению классного коллектива.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Повышать уровень мотивации к учению, школе.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Способствовать развитию доверительных, дружелюбных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отношений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между учащимися и учителями, формировать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благоприятные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взаимоотношения учащихся и учителей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Способствовать самораскрытию и самовыражению учащихся,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как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на уроках, так и во внеурочное время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Объективно оценивать способности и возможности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учащихся.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Осуществлять индивидуальный подход в обучении и общении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с учащимися.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Активное участие классного коллектива в школьной жизни.</a:t>
            </a:r>
          </a:p>
          <a:p>
            <a:pPr eaLnBrk="1" hangingPunct="1">
              <a:lnSpc>
                <a:spcPct val="80000"/>
              </a:lnSpc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84784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В апреле 2022 года была проведена повторная диагностика по данным методикам, где прослеживается положительная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динамика.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Результаты обследования показывают, что основное количество обучающихся адаптацию прошли успешно. Трудности в прохождении адаптации все еще испытывают 7% обучающихся.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9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+mn-lt"/>
              </a:rPr>
              <a:t>Адаптация </a:t>
            </a:r>
            <a:r>
              <a:rPr lang="ru-RU" sz="4000" b="1" dirty="0" smtClean="0">
                <a:latin typeface="+mn-lt"/>
              </a:rPr>
              <a:t>обучающихся 10 </a:t>
            </a:r>
            <a:r>
              <a:rPr lang="ru-RU" sz="4000" b="1" dirty="0" smtClean="0">
                <a:latin typeface="+mn-lt"/>
              </a:rPr>
              <a:t>класса</a:t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>2021-2022 уч</a:t>
            </a:r>
            <a:r>
              <a:rPr lang="ru-RU" sz="4000" b="1" dirty="0" smtClean="0">
                <a:latin typeface="+mn-lt"/>
              </a:rPr>
              <a:t>. год</a:t>
            </a:r>
            <a:endParaRPr lang="ru-RU" sz="40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9208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latin typeface="+mn-lt"/>
                <a:cs typeface="Times New Roman" pitchFamily="18" charset="0"/>
              </a:rPr>
              <a:t>Методики обследования:</a:t>
            </a:r>
          </a:p>
          <a:p>
            <a:endParaRPr lang="ru-RU" dirty="0" smtClean="0">
              <a:latin typeface="+mn-lt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dirty="0" smtClean="0">
                <a:latin typeface="+mn-lt"/>
                <a:cs typeface="Times New Roman" pitchFamily="18" charset="0"/>
              </a:rPr>
              <a:t> Наблюдение</a:t>
            </a:r>
            <a:r>
              <a:rPr lang="ru-RU" dirty="0" smtClean="0">
                <a:latin typeface="+mn-lt"/>
                <a:cs typeface="Times New Roman" pitchFamily="18" charset="0"/>
              </a:rPr>
              <a:t>. Посещение уроков, беседы с учителями.</a:t>
            </a:r>
          </a:p>
          <a:p>
            <a:pPr>
              <a:buFont typeface="+mj-lt"/>
              <a:buAutoNum type="arabicPeriod"/>
            </a:pPr>
            <a:r>
              <a:rPr lang="ru-RU" dirty="0" smtClean="0">
                <a:latin typeface="+mn-lt"/>
                <a:cs typeface="Times New Roman" pitchFamily="18" charset="0"/>
              </a:rPr>
              <a:t> Психологический </a:t>
            </a:r>
            <a:r>
              <a:rPr lang="ru-RU" dirty="0" smtClean="0">
                <a:latin typeface="+mn-lt"/>
                <a:cs typeface="Times New Roman" pitchFamily="18" charset="0"/>
              </a:rPr>
              <a:t>климат в классе.</a:t>
            </a:r>
          </a:p>
          <a:p>
            <a:pPr>
              <a:buFont typeface="+mj-lt"/>
              <a:buAutoNum type="arabicPeriod"/>
            </a:pPr>
            <a:r>
              <a:rPr lang="ru-RU" dirty="0" smtClean="0">
                <a:latin typeface="+mn-lt"/>
              </a:rPr>
              <a:t> Определение </a:t>
            </a:r>
            <a:r>
              <a:rPr lang="ru-RU" dirty="0" smtClean="0">
                <a:latin typeface="+mn-lt"/>
              </a:rPr>
              <a:t>индекса групповой сплоченности </a:t>
            </a:r>
            <a:r>
              <a:rPr lang="ru-RU" dirty="0" err="1" smtClean="0">
                <a:latin typeface="+mn-lt"/>
              </a:rPr>
              <a:t>Сишора</a:t>
            </a:r>
            <a:r>
              <a:rPr lang="ru-RU" dirty="0" smtClean="0">
                <a:latin typeface="+mn-lt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dirty="0" smtClean="0">
                <a:latin typeface="+mn-lt"/>
              </a:rPr>
              <a:t> Выявление </a:t>
            </a:r>
            <a:r>
              <a:rPr lang="ru-RU" dirty="0" smtClean="0">
                <a:latin typeface="+mn-lt"/>
              </a:rPr>
              <a:t>детей «группы риска» М.И.Рожков, М.А.Ковальчук.</a:t>
            </a:r>
            <a:endParaRPr lang="ru-RU" dirty="0" smtClean="0">
              <a:latin typeface="+mn-lt"/>
              <a:cs typeface="Times New Roman" pitchFamily="18" charset="0"/>
            </a:endParaRPr>
          </a:p>
          <a:p>
            <a:endParaRPr lang="ru-RU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501008"/>
            <a:ext cx="489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dirty="0" smtClean="0">
                <a:solidFill>
                  <a:srgbClr val="002060"/>
                </a:solidFill>
                <a:latin typeface="+mn-lt"/>
              </a:rPr>
              <a:t>В 10 классе 24 обучающихся (12 – девочек, 12 – мальчиков)</a:t>
            </a:r>
            <a:br>
              <a:rPr lang="ru-RU" dirty="0" smtClean="0">
                <a:solidFill>
                  <a:srgbClr val="002060"/>
                </a:solidFill>
                <a:latin typeface="+mn-lt"/>
              </a:rPr>
            </a:br>
            <a:r>
              <a:rPr lang="ru-RU" dirty="0" smtClean="0">
                <a:solidFill>
                  <a:srgbClr val="002060"/>
                </a:solidFill>
                <a:latin typeface="+mn-lt"/>
              </a:rPr>
              <a:t>Десятиклассники 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- активные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, охотно идут на контакт с педагогами, высказывают свое мнение, в классе хорошая дисциплина. </a:t>
            </a:r>
            <a:endParaRPr lang="ru-RU" dirty="0" smtClean="0">
              <a:solidFill>
                <a:srgbClr val="002060"/>
              </a:solidFill>
              <a:latin typeface="+mn-lt"/>
            </a:endParaRPr>
          </a:p>
          <a:p>
            <a:pPr indent="457200"/>
            <a:r>
              <a:rPr lang="ru-RU" dirty="0" smtClean="0">
                <a:solidFill>
                  <a:srgbClr val="002060"/>
                </a:solidFill>
                <a:latin typeface="+mn-lt"/>
              </a:rPr>
              <a:t>Во </a:t>
            </a:r>
            <a:r>
              <a:rPr lang="ru-RU" dirty="0" smtClean="0">
                <a:solidFill>
                  <a:srgbClr val="002060"/>
                </a:solidFill>
                <a:latin typeface="+mn-lt"/>
              </a:rPr>
              <a:t>внеурочное время ребята с удовольствием  посещают кружки и спортивные секции. 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86338474"/>
              </p:ext>
            </p:extLst>
          </p:nvPr>
        </p:nvGraphicFramePr>
        <p:xfrm>
          <a:off x="539552" y="2924944"/>
          <a:ext cx="4752528" cy="29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3608" y="548680"/>
            <a:ext cx="69847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С обучающимися 10-х классов проводилась диагностика по адаптационному периоду и психологическому климату в классе. Из результатов мы видим, что</a:t>
            </a:r>
            <a:br>
              <a:rPr lang="ru-RU" sz="1600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20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чел.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(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84 %)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высоко оценивают психологический климат в классе, им нравятся люди, с которыми они учатся.</a:t>
            </a:r>
            <a:br>
              <a:rPr lang="ru-RU" sz="1600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4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чел.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(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16 %)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скорее безразличен психологический климат класса, у них, вероятно, есть другая группа, где общение для них значимо. Психологический климат класса находится на уровне выше среднего. </a:t>
            </a:r>
            <a:endParaRPr lang="ru-RU" sz="16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5050904" cy="1224136"/>
          </a:xfrm>
        </p:spPr>
        <p:txBody>
          <a:bodyPr/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Уровень групповой сплоченности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выше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среднего 14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человек (58 %); 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10 человек (42%) -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высокий.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973420"/>
              </p:ext>
            </p:extLst>
          </p:nvPr>
        </p:nvGraphicFramePr>
        <p:xfrm>
          <a:off x="2123728" y="2132856"/>
          <a:ext cx="525658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347864" y="4727426"/>
            <a:ext cx="547260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Обучающиеся, относящиеся к группе риска, не выявлены.</a:t>
            </a: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7941568" cy="4525963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Вывод: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sz="2000" dirty="0" smtClean="0"/>
              <a:t>Показатели адаптации учащихся 10 класса находятся на среднем уровне. </a:t>
            </a:r>
            <a:r>
              <a:rPr lang="ru-RU" sz="2000" b="1" dirty="0" smtClean="0"/>
              <a:t> </a:t>
            </a:r>
            <a:r>
              <a:rPr lang="ru-RU" sz="2000" dirty="0" smtClean="0"/>
              <a:t>Проведенную  психологическую </a:t>
            </a:r>
            <a:r>
              <a:rPr lang="ru-RU" sz="2000" dirty="0" smtClean="0"/>
              <a:t>диагностическую </a:t>
            </a:r>
            <a:r>
              <a:rPr lang="ru-RU" sz="2000" dirty="0" smtClean="0"/>
              <a:t>работу с детьми в целом можно считать достаточно успешной.</a:t>
            </a:r>
          </a:p>
          <a:p>
            <a:pPr algn="just"/>
            <a:r>
              <a:rPr lang="ru-RU" sz="2000" dirty="0" smtClean="0"/>
              <a:t>Результаты диагностики </a:t>
            </a:r>
            <a:r>
              <a:rPr lang="ru-RU" sz="2000" dirty="0" smtClean="0"/>
              <a:t>помогут администрации школы и педагогическому коллективу спланировать работу по коррекции и развитию </a:t>
            </a:r>
            <a:r>
              <a:rPr lang="ru-RU" sz="2000" dirty="0" smtClean="0"/>
              <a:t>выявленных </a:t>
            </a:r>
            <a:r>
              <a:rPr lang="ru-RU" sz="2000" dirty="0" smtClean="0"/>
              <a:t>трудностей и особенностей у обучающихся.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930" y="476672"/>
            <a:ext cx="8229600" cy="77809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Рекомендации: 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7638"/>
            <a:ext cx="7725544" cy="4521101"/>
          </a:xfrm>
        </p:spPr>
        <p:txBody>
          <a:bodyPr/>
          <a:lstStyle/>
          <a:p>
            <a:pPr lvl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Учителям, работающим в 10 классе:</a:t>
            </a:r>
          </a:p>
          <a:p>
            <a:pPr marL="0" indent="0">
              <a:buNone/>
            </a:pPr>
            <a:r>
              <a:rPr lang="ru-RU" sz="1800" dirty="0" smtClean="0"/>
              <a:t>-  продолжить работу по формированию устойчивых УУД у обучающихся, учитывая результаты входного контроля, наметить пути ликвидации пробелов в знаниях обучающихся.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Классному руководителю:</a:t>
            </a:r>
          </a:p>
          <a:p>
            <a:pPr marL="0" indent="0">
              <a:buNone/>
            </a:pPr>
            <a:r>
              <a:rPr lang="ru-RU" sz="1800" dirty="0" smtClean="0"/>
              <a:t>- Продолжить работу по формированию социальной и общекультурной компетенций обучающихся.</a:t>
            </a:r>
          </a:p>
          <a:p>
            <a:pPr marL="0" indent="0">
              <a:buNone/>
            </a:pPr>
            <a:r>
              <a:rPr lang="ru-RU" sz="1800" dirty="0" smtClean="0"/>
              <a:t>- Донести информацию до родителей, чьи дети испытывают сложности при адаптации.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Психолого-педагогическое сопровождение процесса адаптации 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>обучающихся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945099"/>
              </p:ext>
            </p:extLst>
          </p:nvPr>
        </p:nvGraphicFramePr>
        <p:xfrm>
          <a:off x="611560" y="1052736"/>
          <a:ext cx="5829300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Будущие первоклассники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1.Количество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проведенных групповых занятий с обучающимися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2.Индивидуальные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3.Консультация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родителей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4.Выступление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родительском собрании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361495"/>
              </p:ext>
            </p:extLst>
          </p:nvPr>
        </p:nvGraphicFramePr>
        <p:xfrm>
          <a:off x="1403648" y="2204864"/>
          <a:ext cx="5829300" cy="1296924"/>
        </p:xfrm>
        <a:graphic>
          <a:graphicData uri="http://schemas.openxmlformats.org/drawingml/2006/table">
            <a:tbl>
              <a:tblPr firstRow="1" firstCol="1" bandRow="1"/>
              <a:tblGrid>
                <a:gridCol w="537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классы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1.Количество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проведенных групповых занятий с обучающимися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2.Индивидуальные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3.Консультация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родителей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4.Выступление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родительском собрании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5.Выступление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пед.совете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730927"/>
              </p:ext>
            </p:extLst>
          </p:nvPr>
        </p:nvGraphicFramePr>
        <p:xfrm>
          <a:off x="1907704" y="3573016"/>
          <a:ext cx="5829300" cy="1296924"/>
        </p:xfrm>
        <a:graphic>
          <a:graphicData uri="http://schemas.openxmlformats.org/drawingml/2006/table">
            <a:tbl>
              <a:tblPr firstRow="1" firstCol="1" bandRow="1"/>
              <a:tblGrid>
                <a:gridCol w="537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классы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1.Количество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проведенных групповых занятий с обучающимися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2.Индивидуальные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3.Консультация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родителей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4.Выступление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родительском собрании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5.Выступление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пед.совете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455458"/>
              </p:ext>
            </p:extLst>
          </p:nvPr>
        </p:nvGraphicFramePr>
        <p:xfrm>
          <a:off x="2555776" y="4941168"/>
          <a:ext cx="5829300" cy="1296924"/>
        </p:xfrm>
        <a:graphic>
          <a:graphicData uri="http://schemas.openxmlformats.org/drawingml/2006/table">
            <a:tbl>
              <a:tblPr firstRow="1" firstCol="1" bandRow="1"/>
              <a:tblGrid>
                <a:gridCol w="537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классы</a:t>
                      </a:r>
                      <a:endParaRPr lang="ru-RU" sz="14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1.Количество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проведенных групповых занятий с обучающимися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2.Индивидуальные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3.Консультация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родителей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4.Выступление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родительском собрании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5.Выступление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пед.совете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07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/>
          <a:p>
            <a:pPr indent="457200" algn="l"/>
            <a:r>
              <a:rPr lang="ru-RU" sz="1600" dirty="0" smtClean="0">
                <a:solidFill>
                  <a:srgbClr val="002060"/>
                </a:solidFill>
              </a:rPr>
              <a:t>4</a:t>
            </a:r>
            <a:r>
              <a:rPr lang="ru-RU" sz="1600" dirty="0" smtClean="0">
                <a:solidFill>
                  <a:srgbClr val="002060"/>
                </a:solidFill>
              </a:rPr>
              <a:t>.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Экскурсия дошкольников в школу, знакомство педагога с будущими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первоклассниками характер.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          Нашим 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будущим первоклассникам очень понравился кабинет ОБЖ.</a:t>
            </a:r>
            <a:endParaRPr lang="ru-RU" sz="1600" dirty="0">
              <a:latin typeface="+mn-lt"/>
            </a:endParaRPr>
          </a:p>
        </p:txBody>
      </p:sp>
      <p:pic>
        <p:nvPicPr>
          <p:cNvPr id="55298" name="Picture 2" descr="C:\Users\1\Desktop\InShot_20220825_1913051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0131" y="1412875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44824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+mn-lt"/>
              </a:rPr>
              <a:t>Спасибо за внимание!</a:t>
            </a:r>
            <a:endParaRPr lang="ru-RU" sz="54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32848" cy="1143000"/>
          </a:xfrm>
        </p:spPr>
        <p:txBody>
          <a:bodyPr/>
          <a:lstStyle/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+mn-lt"/>
              </a:rPr>
              <a:t>2 этап – (школьный, 1 класс)</a:t>
            </a:r>
            <a:r>
              <a:rPr lang="ru-RU" sz="1800" dirty="0" smtClean="0">
                <a:solidFill>
                  <a:srgbClr val="002060"/>
                </a:solidFill>
                <a:latin typeface="+mn-lt"/>
              </a:rPr>
              <a:t> первичная адаптация детей к школе. Без преувеличения его можно назвать самым сложным для детей и самым ответственным для взрослых. Поэтому работа ведется в 3 направлениях:</a:t>
            </a:r>
            <a:endParaRPr lang="ru-RU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7776864" cy="3024336"/>
          </a:xfrm>
        </p:spPr>
        <p:txBody>
          <a:bodyPr/>
          <a:lstStyle/>
          <a:p>
            <a:r>
              <a:rPr lang="ru-RU" sz="1800" dirty="0" smtClean="0"/>
              <a:t>работа с педагогами;</a:t>
            </a:r>
          </a:p>
          <a:p>
            <a:r>
              <a:rPr lang="ru-RU" sz="1800" dirty="0" smtClean="0"/>
              <a:t>работа с обучающимися;</a:t>
            </a:r>
          </a:p>
          <a:p>
            <a:r>
              <a:rPr lang="ru-RU" sz="1800" dirty="0" smtClean="0"/>
              <a:t>работа с </a:t>
            </a:r>
            <a:r>
              <a:rPr lang="ru-RU" sz="1800" dirty="0" smtClean="0"/>
              <a:t>родителями;</a:t>
            </a:r>
            <a:endParaRPr lang="ru-RU" sz="1800" dirty="0" smtClean="0"/>
          </a:p>
          <a:p>
            <a:pPr algn="just"/>
            <a:r>
              <a:rPr lang="ru-RU" sz="1800" dirty="0"/>
              <a:t>к</a:t>
            </a:r>
            <a:r>
              <a:rPr lang="ru-RU" sz="1800" dirty="0" smtClean="0"/>
              <a:t>лассным </a:t>
            </a:r>
            <a:r>
              <a:rPr lang="ru-RU" sz="1800" dirty="0" smtClean="0"/>
              <a:t>руководителям 1-х классов оказывается помощь в наблюдении за обучающимися, в осуществлении индивидуально-дифференцированного подхода к личности ученика, в расширении знаний педагогов в области возрастной психологии  (рекомендации по работе с разной категорией детей: </a:t>
            </a:r>
            <a:r>
              <a:rPr lang="ru-RU" sz="1800" dirty="0" err="1" smtClean="0"/>
              <a:t>гиперактивными</a:t>
            </a:r>
            <a:r>
              <a:rPr lang="ru-RU" sz="1800" dirty="0" smtClean="0"/>
              <a:t>, агрессивными, застенчивыми, медлительными и т.д.)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7992888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rgbClr val="002060"/>
                </a:solidFill>
                <a:latin typeface="+mn-lt"/>
              </a:rPr>
              <a:t>Мероприятия с педагогами</a:t>
            </a:r>
            <a:endParaRPr lang="ru-RU" sz="1300" dirty="0" smtClean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300" dirty="0" smtClean="0">
                <a:latin typeface="+mn-lt"/>
              </a:rPr>
              <a:t>1. Мини-семинар на тему «Особенности первоклассника в период адаптации. Профилактика </a:t>
            </a:r>
            <a:r>
              <a:rPr lang="ru-RU" sz="1300" dirty="0" err="1" smtClean="0">
                <a:latin typeface="+mn-lt"/>
              </a:rPr>
              <a:t>дезадаптации</a:t>
            </a:r>
            <a:r>
              <a:rPr lang="ru-RU" sz="1300" dirty="0" smtClean="0">
                <a:latin typeface="+mn-lt"/>
              </a:rPr>
              <a:t>» (2-я неделя сентября). В этом году семинар начался с игры «Корзина чувств» (педагоги поделились своими чувствами, переживаниями, тревогами, связанными с первой неделей обучения). </a:t>
            </a:r>
            <a:r>
              <a:rPr lang="ru-RU" sz="1300" dirty="0" smtClean="0">
                <a:latin typeface="+mn-lt"/>
              </a:rPr>
              <a:t>Далее </a:t>
            </a:r>
            <a:r>
              <a:rPr lang="ru-RU" sz="1300" dirty="0" smtClean="0">
                <a:latin typeface="+mn-lt"/>
              </a:rPr>
              <a:t>в групповой работе, </a:t>
            </a:r>
            <a:r>
              <a:rPr lang="ru-RU" sz="1300" dirty="0" smtClean="0">
                <a:latin typeface="+mn-lt"/>
              </a:rPr>
              <a:t>   были </a:t>
            </a:r>
            <a:r>
              <a:rPr lang="ru-RU" sz="1300" dirty="0" smtClean="0">
                <a:latin typeface="+mn-lt"/>
              </a:rPr>
              <a:t>рассмотрены портреты обучающихся с разными видами адаптации, даны рекомендации по работе с разными категориями детей, намечены мероприятия в рамках совместной работы с педагогом-психологом.</a:t>
            </a:r>
          </a:p>
          <a:p>
            <a:pPr algn="just"/>
            <a:r>
              <a:rPr lang="ru-RU" sz="1300" dirty="0" smtClean="0">
                <a:latin typeface="+mn-lt"/>
              </a:rPr>
              <a:t>2. Проведение индивидуальных консультаций </a:t>
            </a:r>
            <a:r>
              <a:rPr lang="ru-RU" sz="1300" dirty="0" smtClean="0">
                <a:latin typeface="+mn-lt"/>
              </a:rPr>
              <a:t>с педагогами </a:t>
            </a:r>
            <a:r>
              <a:rPr lang="ru-RU" sz="1300" dirty="0" smtClean="0">
                <a:latin typeface="+mn-lt"/>
              </a:rPr>
              <a:t>по осуществлению индивидуально-дифференцированного подхода к детям, рекомендации по работе с детьми, требующими помощи.</a:t>
            </a:r>
          </a:p>
          <a:p>
            <a:r>
              <a:rPr lang="ru-RU" sz="1300" b="1" dirty="0" smtClean="0">
                <a:solidFill>
                  <a:srgbClr val="002060"/>
                </a:solidFill>
                <a:latin typeface="+mn-lt"/>
              </a:rPr>
              <a:t>Мероприятия с родителями</a:t>
            </a:r>
            <a:endParaRPr lang="ru-RU" sz="1300" dirty="0" smtClean="0">
              <a:solidFill>
                <a:srgbClr val="002060"/>
              </a:solidFill>
              <a:latin typeface="+mn-lt"/>
            </a:endParaRPr>
          </a:p>
          <a:p>
            <a:pPr algn="just"/>
            <a:r>
              <a:rPr lang="ru-RU" sz="1300" dirty="0" smtClean="0">
                <a:latin typeface="+mn-lt"/>
              </a:rPr>
              <a:t>1. Проведение консультаций и просветительской работы с родителями  первоклассников, направленной на ознакомление взрослых с основными задачами и трудностями периода первичной адаптации, тактикой общения и помощи детям, а также снятие напряжения у родителей, вызванное предстоящим учебным процессом и создание атмосферы сотрудничества родителей с педагогическим коллективом, администрацией:</a:t>
            </a:r>
          </a:p>
          <a:p>
            <a:pPr algn="just">
              <a:buFont typeface="Arial" pitchFamily="34" charset="0"/>
              <a:buChar char="•"/>
            </a:pPr>
            <a:r>
              <a:rPr lang="ru-RU" sz="1300" dirty="0" smtClean="0">
                <a:latin typeface="+mn-lt"/>
              </a:rPr>
              <a:t> Оформление </a:t>
            </a:r>
            <a:r>
              <a:rPr lang="ru-RU" sz="1300" dirty="0" smtClean="0">
                <a:latin typeface="+mn-lt"/>
              </a:rPr>
              <a:t>письменной консультации «Советы психолога родителям первоклассников».</a:t>
            </a:r>
          </a:p>
          <a:p>
            <a:pPr algn="just">
              <a:buFont typeface="Arial" pitchFamily="34" charset="0"/>
              <a:buChar char="•"/>
            </a:pPr>
            <a:r>
              <a:rPr lang="ru-RU" sz="1300" dirty="0" smtClean="0">
                <a:latin typeface="+mn-lt"/>
              </a:rPr>
              <a:t> Родительские </a:t>
            </a:r>
            <a:r>
              <a:rPr lang="ru-RU" sz="1300" dirty="0" smtClean="0">
                <a:latin typeface="+mn-lt"/>
              </a:rPr>
              <a:t>собрания в каждом классе «Адаптация ребенка к обучению в </a:t>
            </a:r>
            <a:r>
              <a:rPr lang="ru-RU" sz="1300" dirty="0" smtClean="0">
                <a:latin typeface="+mn-lt"/>
              </a:rPr>
              <a:t>школе». </a:t>
            </a:r>
            <a:endParaRPr lang="ru-RU" sz="1300" dirty="0" smtClean="0">
              <a:latin typeface="+mn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300" dirty="0" smtClean="0">
                <a:latin typeface="+mn-lt"/>
              </a:rPr>
              <a:t> «Профилактика </a:t>
            </a:r>
            <a:r>
              <a:rPr lang="ru-RU" sz="1300" dirty="0" err="1" smtClean="0">
                <a:latin typeface="+mn-lt"/>
              </a:rPr>
              <a:t>дезадаптации</a:t>
            </a:r>
            <a:r>
              <a:rPr lang="ru-RU" sz="1300" dirty="0" smtClean="0">
                <a:latin typeface="+mn-lt"/>
              </a:rPr>
              <a:t>» (рассматриваются понятия «адаптации», «</a:t>
            </a:r>
            <a:r>
              <a:rPr lang="ru-RU" sz="1300" dirty="0" err="1" smtClean="0">
                <a:latin typeface="+mn-lt"/>
              </a:rPr>
              <a:t>дезадаптации</a:t>
            </a:r>
            <a:r>
              <a:rPr lang="ru-RU" sz="1300" dirty="0" smtClean="0">
                <a:latin typeface="+mn-lt"/>
              </a:rPr>
              <a:t>», их признаки, этапы физиологической адаптации, виды социально-психологической адаптации, даются рекомендации родителям </a:t>
            </a:r>
            <a:r>
              <a:rPr lang="ru-RU" sz="1300" dirty="0" smtClean="0">
                <a:latin typeface="+mn-lt"/>
              </a:rPr>
              <a:t> с </a:t>
            </a:r>
            <a:r>
              <a:rPr lang="ru-RU" sz="1300" dirty="0" smtClean="0">
                <a:latin typeface="+mn-lt"/>
              </a:rPr>
              <a:t>целью оказания помощи детям в адаптационный период).</a:t>
            </a:r>
          </a:p>
          <a:p>
            <a:pPr algn="just"/>
            <a:r>
              <a:rPr lang="ru-RU" sz="1300" dirty="0" smtClean="0">
                <a:latin typeface="+mn-lt"/>
              </a:rPr>
              <a:t>2. Анкетирование </a:t>
            </a:r>
            <a:r>
              <a:rPr lang="ru-RU" sz="1300" dirty="0" smtClean="0">
                <a:latin typeface="+mn-lt"/>
              </a:rPr>
              <a:t>родителей.</a:t>
            </a:r>
            <a:endParaRPr lang="ru-RU" sz="13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239" y="980728"/>
            <a:ext cx="7904185" cy="1326196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«Мое настроение в школе» позволяет выявить сразу несколько критериев эмоционального отношения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в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школе, что позволяет сделать более углубленный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по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адаптации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первоклассников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517851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ритерии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оценки эмоционального состояния ребенка в школе;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ритерии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оценки учебной мотивации ребёнка;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ритерии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оценки учебной тревожности ребёнка;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оброжелательное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доверительное отношение к учителю (боязнь учителя);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тношение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одноклассникам;</a:t>
            </a:r>
          </a:p>
          <a:p>
            <a:pPr lvl="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роблемы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общения в семье.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    В </a:t>
            </a:r>
            <a:r>
              <a:rPr lang="ru-RU" sz="1800" dirty="0" smtClean="0">
                <a:solidFill>
                  <a:srgbClr val="002060"/>
                </a:solidFill>
              </a:rPr>
              <a:t>исследовании приняло участие 61 человек, обучающихся </a:t>
            </a:r>
            <a:r>
              <a:rPr lang="ru-RU" sz="1800" dirty="0" smtClean="0">
                <a:solidFill>
                  <a:srgbClr val="002060"/>
                </a:solidFill>
              </a:rPr>
              <a:t>1–х </a:t>
            </a:r>
            <a:r>
              <a:rPr lang="ru-RU" sz="1800" dirty="0" smtClean="0">
                <a:solidFill>
                  <a:srgbClr val="002060"/>
                </a:solidFill>
              </a:rPr>
              <a:t>классов МБОУ СШ № 7г. Павлово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0609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задачи исследования адаптационного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периода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8013576" cy="4525963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Определение оптимального набора показателей, позволяющего осуществлять надежный прогноз успешности обучения первоклассника в начальной школе;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Выстраивание индивидуальной программы психолого-педагогической поддержки ребенка в начале обучения в школе.</a:t>
            </a: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Методики обследования: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Наблюдение. Посещение уроков, беседы с учителями.</a:t>
            </a:r>
          </a:p>
          <a:p>
            <a:pPr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Тест «Мое настроение в школе» предложена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Кочкиной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Э,А., МОУ Гимназия, г.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Арзамасс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(Рогов Е.И. 2003, Настольная книга практического психолога);</a:t>
            </a:r>
          </a:p>
          <a:p>
            <a:pPr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Методика «Лесенка» автор Щур В.Г.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000" b="1" dirty="0" smtClean="0">
                <a:latin typeface="+mn-lt"/>
              </a:rPr>
              <a:t>1.Критерии оценки эмоционального состояния ребенка в школе: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75656" y="1412875"/>
          <a:ext cx="6408712" cy="3096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5616" y="4725144"/>
            <a:ext cx="74168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+mn-lt"/>
              </a:rPr>
              <a:t>По результатам диагностики «Оценка эмоционального состояния ребенка в школе» определен  высокий (67%) и средний уровень (33</a:t>
            </a:r>
            <a:r>
              <a:rPr lang="ru-RU" sz="1400" dirty="0" smtClean="0">
                <a:solidFill>
                  <a:srgbClr val="002060"/>
                </a:solidFill>
                <a:latin typeface="+mn-lt"/>
              </a:rPr>
              <a:t>%); </a:t>
            </a:r>
            <a:r>
              <a:rPr lang="ru-RU" sz="1400" dirty="0" smtClean="0">
                <a:solidFill>
                  <a:srgbClr val="002060"/>
                </a:solidFill>
                <a:latin typeface="+mn-lt"/>
              </a:rPr>
              <a:t>обучающихся с низким уровнем не выявлено.  </a:t>
            </a:r>
            <a:br>
              <a:rPr lang="ru-RU" sz="1400" dirty="0" smtClean="0">
                <a:solidFill>
                  <a:srgbClr val="002060"/>
                </a:solidFill>
                <a:latin typeface="+mn-lt"/>
              </a:rPr>
            </a:br>
            <a:endParaRPr lang="ru-RU" sz="14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3247_1__">
  <a:themeElements>
    <a:clrScheme name="ОКТЯБРЬ">
      <a:dk1>
        <a:srgbClr val="009900"/>
      </a:dk1>
      <a:lt1>
        <a:srgbClr val="FFFF66"/>
      </a:lt1>
      <a:dk2>
        <a:srgbClr val="0000BF"/>
      </a:dk2>
      <a:lt2>
        <a:srgbClr val="99FFCC"/>
      </a:lt2>
      <a:accent1>
        <a:srgbClr val="9999FF"/>
      </a:accent1>
      <a:accent2>
        <a:srgbClr val="FF0000"/>
      </a:accent2>
      <a:accent3>
        <a:srgbClr val="00CC00"/>
      </a:accent3>
      <a:accent4>
        <a:srgbClr val="9900CC"/>
      </a:accent4>
      <a:accent5>
        <a:srgbClr val="66CCFF"/>
      </a:accent5>
      <a:accent6>
        <a:srgbClr val="FF5050"/>
      </a:accent6>
      <a:hlink>
        <a:srgbClr val="FF0066"/>
      </a:hlink>
      <a:folHlink>
        <a:srgbClr val="660033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43247_1__</Template>
  <TotalTime>764</TotalTime>
  <Words>2106</Words>
  <Application>Microsoft Office PowerPoint</Application>
  <PresentationFormat>Экран (4:3)</PresentationFormat>
  <Paragraphs>275</Paragraphs>
  <Slides>40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8" baseType="lpstr">
      <vt:lpstr>宋体</vt:lpstr>
      <vt:lpstr>Arial</vt:lpstr>
      <vt:lpstr>Calibri</vt:lpstr>
      <vt:lpstr>Lucida Sans Unicode</vt:lpstr>
      <vt:lpstr>Mangal</vt:lpstr>
      <vt:lpstr>Times New Roman</vt:lpstr>
      <vt:lpstr>43247_1__</vt:lpstr>
      <vt:lpstr>Диаграмма</vt:lpstr>
      <vt:lpstr>Презентация PowerPoint</vt:lpstr>
      <vt:lpstr>Презентация PowerPoint</vt:lpstr>
      <vt:lpstr>В МБОУ СШ № 7 г. Павлово работа по профилактике дезадаптации первоклассников в школе осуществляется в 2 этапа</vt:lpstr>
      <vt:lpstr>4. Экскурсия дошкольников в школу, знакомство педагога с будущими первоклассниками характер.           Нашим будущим первоклассникам очень понравился кабинет ОБЖ.</vt:lpstr>
      <vt:lpstr>2 этап – (школьный, 1 класс) первичная адаптация детей к школе. Без преувеличения его можно назвать самым сложным для детей и самым ответственным для взрослых. Поэтому работа ведется в 3 направлениях:</vt:lpstr>
      <vt:lpstr>Презентация PowerPoint</vt:lpstr>
      <vt:lpstr>Тест «Мое настроение в школе» позволяет выявить сразу несколько критериев эмоционального отношения ребенка в школе, что позволяет сделать более углубленный анализ по адаптации первоклассников </vt:lpstr>
      <vt:lpstr>  Основные задачи исследования адаптационного периода </vt:lpstr>
      <vt:lpstr>1.Критерии оценки эмоционального состояния ребенка в школе:</vt:lpstr>
      <vt:lpstr>  2. Критерии оценки учебной мотивации ребенка    </vt:lpstr>
      <vt:lpstr>3. Критерии оценки учебной тревожности ребенка </vt:lpstr>
      <vt:lpstr>4. Доброжелательное и доверительное отношение к учителю (боязнь учителя) </vt:lpstr>
      <vt:lpstr>5. Отношение к одноклассникам </vt:lpstr>
      <vt:lpstr>6. Проблемы общения в семье </vt:lpstr>
      <vt:lpstr>Методика «Лесенка» автор Щур В.Г. </vt:lpstr>
      <vt:lpstr>Выводы:   </vt:lpstr>
      <vt:lpstr>Рекомендации:   </vt:lpstr>
      <vt:lpstr>Организация психолого-педагогической поддержки школьников</vt:lpstr>
      <vt:lpstr>Адаптация обучающихся  5-х классов 2021-2022 уч. года</vt:lpstr>
      <vt:lpstr>Презентация PowerPoint</vt:lpstr>
      <vt:lpstr>Презентация PowerPoint</vt:lpstr>
      <vt:lpstr>Общий показатель адаптации к школьному обучению  Октябрь 2021 г. </vt:lpstr>
      <vt:lpstr>Презентация PowerPoint</vt:lpstr>
      <vt:lpstr>Презентация PowerPoint</vt:lpstr>
      <vt:lpstr>Презентация PowerPoint</vt:lpstr>
      <vt:lpstr>  Уровень школьной мотивации </vt:lpstr>
      <vt:lpstr>Изучение уровня самооценки</vt:lpstr>
      <vt:lpstr>Выявление уровня тревожности у пятиклассников</vt:lpstr>
      <vt:lpstr>Изучение социометрической структуры</vt:lpstr>
      <vt:lpstr>Изучение комфортности обучения  5а класс                                           5б класс</vt:lpstr>
      <vt:lpstr>Общие рекомендации классным руководителям и учителям-предметникам  </vt:lpstr>
      <vt:lpstr>Презентация PowerPoint</vt:lpstr>
      <vt:lpstr>Презентация PowerPoint</vt:lpstr>
      <vt:lpstr>Презентация PowerPoint</vt:lpstr>
      <vt:lpstr>Презентация PowerPoint</vt:lpstr>
      <vt:lpstr>Уровень групповой сплоченности  выше среднего 14 человек (58 %);  10 человек (42%) - высокий. </vt:lpstr>
      <vt:lpstr>Презентация PowerPoint</vt:lpstr>
      <vt:lpstr>Рекомендации: </vt:lpstr>
      <vt:lpstr>Психолого-педагогическое сопровождение процесса адаптации обучающихся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НН</cp:lastModifiedBy>
  <cp:revision>88</cp:revision>
  <dcterms:created xsi:type="dcterms:W3CDTF">2015-11-03T06:48:20Z</dcterms:created>
  <dcterms:modified xsi:type="dcterms:W3CDTF">2022-11-11T12:10:07Z</dcterms:modified>
</cp:coreProperties>
</file>